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  <p:sldMasterId id="2147483734" r:id="rId2"/>
  </p:sldMasterIdLst>
  <p:notesMasterIdLst>
    <p:notesMasterId r:id="rId22"/>
  </p:notesMasterIdLst>
  <p:sldIdLst>
    <p:sldId id="256" r:id="rId3"/>
    <p:sldId id="334" r:id="rId4"/>
    <p:sldId id="338" r:id="rId5"/>
    <p:sldId id="351" r:id="rId6"/>
    <p:sldId id="370" r:id="rId7"/>
    <p:sldId id="287" r:id="rId8"/>
    <p:sldId id="357" r:id="rId9"/>
    <p:sldId id="371" r:id="rId10"/>
    <p:sldId id="358" r:id="rId11"/>
    <p:sldId id="359" r:id="rId12"/>
    <p:sldId id="361" r:id="rId13"/>
    <p:sldId id="360" r:id="rId14"/>
    <p:sldId id="362" r:id="rId15"/>
    <p:sldId id="363" r:id="rId16"/>
    <p:sldId id="367" r:id="rId17"/>
    <p:sldId id="366" r:id="rId18"/>
    <p:sldId id="368" r:id="rId19"/>
    <p:sldId id="372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答辩报告" id="{9A73E056-1426-4050-A863-0597B738A9F1}">
          <p14:sldIdLst>
            <p14:sldId id="256"/>
            <p14:sldId id="334"/>
            <p14:sldId id="338"/>
            <p14:sldId id="351"/>
            <p14:sldId id="370"/>
            <p14:sldId id="287"/>
            <p14:sldId id="357"/>
            <p14:sldId id="371"/>
            <p14:sldId id="358"/>
            <p14:sldId id="359"/>
            <p14:sldId id="361"/>
            <p14:sldId id="360"/>
            <p14:sldId id="362"/>
            <p14:sldId id="363"/>
            <p14:sldId id="367"/>
            <p14:sldId id="366"/>
            <p14:sldId id="368"/>
            <p14:sldId id="372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29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海梅 关" initials="海梅" lastIdx="2" clrIdx="0">
    <p:extLst>
      <p:ext uri="{19B8F6BF-5375-455C-9EA6-DF929625EA0E}">
        <p15:presenceInfo xmlns:p15="http://schemas.microsoft.com/office/powerpoint/2012/main" userId="365d2814140cadec" providerId="Windows Live"/>
      </p:ext>
    </p:extLst>
  </p:cmAuthor>
  <p:cmAuthor id="2" name="郑 庆华" initials="郑" lastIdx="1" clrIdx="1">
    <p:extLst>
      <p:ext uri="{19B8F6BF-5375-455C-9EA6-DF929625EA0E}">
        <p15:presenceInfo xmlns:p15="http://schemas.microsoft.com/office/powerpoint/2012/main" userId="0e335a087eb99a4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0000"/>
    <a:srgbClr val="E9ADAC"/>
    <a:srgbClr val="E6E6E6"/>
    <a:srgbClr val="121723"/>
    <a:srgbClr val="BA1C23"/>
    <a:srgbClr val="A78557"/>
    <a:srgbClr val="D9CEB2"/>
    <a:srgbClr val="FEF8DE"/>
    <a:srgbClr val="AD865E"/>
    <a:srgbClr val="E3B9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78" autoAdjust="0"/>
    <p:restoredTop sz="94669"/>
  </p:normalViewPr>
  <p:slideViewPr>
    <p:cSldViewPr snapToGrid="0" showGuides="1">
      <p:cViewPr varScale="1">
        <p:scale>
          <a:sx n="106" d="100"/>
          <a:sy n="106" d="100"/>
        </p:scale>
        <p:origin x="210" y="108"/>
      </p:cViewPr>
      <p:guideLst>
        <p:guide orient="horz" pos="3929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A936A-9A13-4042-8584-7FFDAD040C59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71600-EFCF-4A63-82E2-D1BF68BF53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501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71600-EFCF-4A63-82E2-D1BF68BF533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413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7093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2721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0553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4541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5152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4989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014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6514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8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3343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3337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1335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9689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2317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3116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6932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2280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372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671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912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8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13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17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27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33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F607132F-F72A-B248-BEBC-89F2772C18DB}"/>
              </a:ext>
            </a:extLst>
          </p:cNvPr>
          <p:cNvGrpSpPr/>
          <p:nvPr/>
        </p:nvGrpSpPr>
        <p:grpSpPr>
          <a:xfrm>
            <a:off x="643225" y="2437556"/>
            <a:ext cx="10905550" cy="1601713"/>
            <a:chOff x="643225" y="2437556"/>
            <a:chExt cx="10905550" cy="1601713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D0B50F8-6F71-244C-9CD0-8D90C1B78A8F}"/>
                </a:ext>
              </a:extLst>
            </p:cNvPr>
            <p:cNvSpPr txBox="1"/>
            <p:nvPr/>
          </p:nvSpPr>
          <p:spPr>
            <a:xfrm>
              <a:off x="643225" y="2437556"/>
              <a:ext cx="109055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400" dirty="0"/>
                <a:t>基于随机内容插入的可信存证关键技术研究</a:t>
              </a:r>
              <a:endParaRPr kumimoji="1" lang="zh-CN" altLang="en-US" sz="4400" b="1" spc="300" dirty="0">
                <a:ln w="9525">
                  <a:noFill/>
                </a:ln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dobe 黑体 Std R" panose="020B0400000000000000" pitchFamily="34" charset="-122"/>
                <a:ea typeface="Adobe 黑体 Std R" panose="020B0400000000000000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B966D85-DAD5-4D46-88B4-CBCE2441B14D}"/>
                </a:ext>
              </a:extLst>
            </p:cNvPr>
            <p:cNvSpPr txBox="1"/>
            <p:nvPr/>
          </p:nvSpPr>
          <p:spPr>
            <a:xfrm>
              <a:off x="6003635" y="3331383"/>
              <a:ext cx="1847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kumimoji="1" lang="zh-CN" altLang="en-US" sz="4000" b="1" spc="400" dirty="0">
                <a:solidFill>
                  <a:schemeClr val="tx1">
                    <a:lumMod val="95000"/>
                    <a:lumOff val="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158E0F3-6256-F644-A58F-EDD0735AF62A}"/>
              </a:ext>
            </a:extLst>
          </p:cNvPr>
          <p:cNvGrpSpPr/>
          <p:nvPr/>
        </p:nvGrpSpPr>
        <p:grpSpPr>
          <a:xfrm>
            <a:off x="0" y="79577"/>
            <a:ext cx="12192000" cy="3911656"/>
            <a:chOff x="0" y="79577"/>
            <a:chExt cx="12192000" cy="391165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0E6364D-C504-CE4D-A624-29D321C40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7713" y="1011739"/>
              <a:ext cx="1276573" cy="1125400"/>
            </a:xfrm>
            <a:prstGeom prst="rect">
              <a:avLst/>
            </a:prstGeom>
          </p:spPr>
        </p:pic>
        <p:pic>
          <p:nvPicPr>
            <p:cNvPr id="12" name="图片 11" descr="图片包含 游戏机, 物体, 钟表, 标志&#10;&#10;描述已自动生成">
              <a:extLst>
                <a:ext uri="{FF2B5EF4-FFF2-40B4-BE49-F238E27FC236}">
                  <a16:creationId xmlns:a16="http://schemas.microsoft.com/office/drawing/2014/main" id="{D4F94894-DA20-9B4C-921C-C088965EA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686" y="79577"/>
              <a:ext cx="3046628" cy="615185"/>
            </a:xfrm>
            <a:prstGeom prst="rect">
              <a:avLst/>
            </a:prstGeom>
          </p:spPr>
        </p:pic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7F2D4315-2ADC-FF40-B7CA-36135AB34BA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91233"/>
              <a:ext cx="12192000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0"/>
                      <a:lumOff val="10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  <a:alpha val="0"/>
                    </a:schemeClr>
                  </a:gs>
                  <a:gs pos="51000">
                    <a:srgbClr val="C00000">
                      <a:alpha val="88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10F0BB0-7264-C849-97A9-DC297BB1808D}"/>
              </a:ext>
            </a:extLst>
          </p:cNvPr>
          <p:cNvGrpSpPr/>
          <p:nvPr/>
        </p:nvGrpSpPr>
        <p:grpSpPr>
          <a:xfrm>
            <a:off x="4715983" y="4656836"/>
            <a:ext cx="3141061" cy="1390568"/>
            <a:chOff x="4799842" y="4772657"/>
            <a:chExt cx="2643614" cy="1158354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17FC6F7-49D7-B64C-B7F7-85BD7F5E49E5}"/>
                </a:ext>
              </a:extLst>
            </p:cNvPr>
            <p:cNvSpPr txBox="1"/>
            <p:nvPr/>
          </p:nvSpPr>
          <p:spPr>
            <a:xfrm>
              <a:off x="5537515" y="5700269"/>
              <a:ext cx="1387183" cy="230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200" b="1" spc="300" dirty="0">
                  <a:latin typeface="Source Han Sans SC Light" panose="020B0300000000000000" pitchFamily="34" charset="-128"/>
                  <a:ea typeface="Source Han Sans SC Light" panose="020B0300000000000000" pitchFamily="34" charset="-128"/>
                </a:rPr>
                <a:t>2024</a:t>
              </a:r>
              <a:r>
                <a:rPr kumimoji="1" lang="zh-CN" altLang="en-US" sz="1200" b="1" spc="300" dirty="0">
                  <a:latin typeface="Source Han Sans SC Light" panose="020B0300000000000000" pitchFamily="34" charset="-128"/>
                  <a:ea typeface="Source Han Sans SC Light" panose="020B0300000000000000" pitchFamily="34" charset="-128"/>
                </a:rPr>
                <a:t>年</a:t>
              </a:r>
              <a:r>
                <a:rPr kumimoji="1" lang="en-US" altLang="zh-CN" sz="1200" b="1" spc="300" dirty="0">
                  <a:latin typeface="Source Han Sans SC Light" panose="020B0300000000000000" pitchFamily="34" charset="-128"/>
                  <a:ea typeface="Source Han Sans SC Light" panose="020B0300000000000000" pitchFamily="34" charset="-128"/>
                </a:rPr>
                <a:t>1</a:t>
              </a:r>
              <a:r>
                <a:rPr kumimoji="1" lang="zh-CN" altLang="en-US" sz="1200" b="1" spc="300" dirty="0">
                  <a:latin typeface="Source Han Sans SC Light" panose="020B0300000000000000" pitchFamily="34" charset="-128"/>
                  <a:ea typeface="Source Han Sans SC Light" panose="020B0300000000000000" pitchFamily="34" charset="-128"/>
                </a:rPr>
                <a:t>月</a:t>
              </a:r>
              <a:r>
                <a:rPr kumimoji="1" lang="en-US" altLang="zh-CN" sz="1200" b="1" spc="300" dirty="0">
                  <a:latin typeface="Source Han Sans SC Light" panose="020B0300000000000000" pitchFamily="34" charset="-128"/>
                  <a:ea typeface="Source Han Sans SC Light" panose="020B0300000000000000" pitchFamily="34" charset="-128"/>
                </a:rPr>
                <a:t>11</a:t>
              </a:r>
              <a:r>
                <a:rPr kumimoji="1" lang="zh-CN" altLang="en-US" sz="1200" b="1" spc="300" dirty="0">
                  <a:latin typeface="Source Han Sans SC Light" panose="020B0300000000000000" pitchFamily="34" charset="-128"/>
                  <a:ea typeface="Source Han Sans SC Light" panose="020B0300000000000000" pitchFamily="34" charset="-128"/>
                </a:rPr>
                <a:t>日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E643C11-2D16-6E4B-8233-AE9AF3B0F0C4}"/>
                </a:ext>
              </a:extLst>
            </p:cNvPr>
            <p:cNvSpPr txBox="1"/>
            <p:nvPr/>
          </p:nvSpPr>
          <p:spPr>
            <a:xfrm>
              <a:off x="4799842" y="4772657"/>
              <a:ext cx="1146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spc="900" dirty="0">
                  <a:latin typeface="+mj-ea"/>
                  <a:ea typeface="+mj-ea"/>
                </a:rPr>
                <a:t>汇报人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023C497-7C81-EF49-9B65-1E7958624FC7}"/>
                </a:ext>
              </a:extLst>
            </p:cNvPr>
            <p:cNvSpPr txBox="1"/>
            <p:nvPr/>
          </p:nvSpPr>
          <p:spPr>
            <a:xfrm>
              <a:off x="6309812" y="4772657"/>
              <a:ext cx="1133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spc="250" dirty="0">
                  <a:latin typeface="+mn-ea"/>
                </a:rPr>
                <a:t>指导老师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98A6AA9-FA4C-E24A-8F91-118C9DCA131C}"/>
                </a:ext>
              </a:extLst>
            </p:cNvPr>
            <p:cNvSpPr txBox="1"/>
            <p:nvPr/>
          </p:nvSpPr>
          <p:spPr>
            <a:xfrm>
              <a:off x="4834509" y="5042391"/>
              <a:ext cx="1171553" cy="358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200" b="1" spc="300" dirty="0"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孙恒康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517E626-BC3E-9E4C-9372-F4FCE136DB28}"/>
                </a:ext>
              </a:extLst>
            </p:cNvPr>
            <p:cNvSpPr txBox="1"/>
            <p:nvPr/>
          </p:nvSpPr>
          <p:spPr>
            <a:xfrm>
              <a:off x="6394184" y="5017127"/>
              <a:ext cx="964903" cy="358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200" b="1" spc="300" dirty="0"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李凤华</a:t>
              </a:r>
            </a:p>
          </p:txBody>
        </p:sp>
        <p:cxnSp>
          <p:nvCxnSpPr>
            <p:cNvPr id="3" name="直线连接符 2">
              <a:extLst>
                <a:ext uri="{FF2B5EF4-FFF2-40B4-BE49-F238E27FC236}">
                  <a16:creationId xmlns:a16="http://schemas.microsoft.com/office/drawing/2014/main" id="{46560B19-AA89-BF41-867A-BE3305BF1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1727" y="5008857"/>
              <a:ext cx="149690" cy="20470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13859CB-035B-4EFC-ADE9-53F3611DD0B4}"/>
              </a:ext>
            </a:extLst>
          </p:cNvPr>
          <p:cNvSpPr txBox="1"/>
          <p:nvPr/>
        </p:nvSpPr>
        <p:spPr>
          <a:xfrm>
            <a:off x="6003635" y="5406529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spc="900" dirty="0">
                <a:latin typeface="+mj-ea"/>
                <a:ea typeface="+mj-ea"/>
              </a:rPr>
              <a:t>日期</a:t>
            </a:r>
          </a:p>
        </p:txBody>
      </p:sp>
    </p:spTree>
    <p:extLst>
      <p:ext uri="{BB962C8B-B14F-4D97-AF65-F5344CB8AC3E}">
        <p14:creationId xmlns:p14="http://schemas.microsoft.com/office/powerpoint/2010/main" val="3192420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4280B77-05AC-408D-8230-C132E0C68CD3}"/>
              </a:ext>
            </a:extLst>
          </p:cNvPr>
          <p:cNvSpPr/>
          <p:nvPr/>
        </p:nvSpPr>
        <p:spPr>
          <a:xfrm>
            <a:off x="0" y="829559"/>
            <a:ext cx="12192000" cy="56093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45BF7D-BCC9-42A3-9C3B-BA546A73C25A}"/>
              </a:ext>
            </a:extLst>
          </p:cNvPr>
          <p:cNvSpPr/>
          <p:nvPr/>
        </p:nvSpPr>
        <p:spPr>
          <a:xfrm>
            <a:off x="0" y="838986"/>
            <a:ext cx="12192000" cy="559991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79FBA5D-E834-D84E-A7C1-14C50556700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0909E5-43EB-DF46-97C3-A5DAE5AF2FA8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EC3C20E-D7D0-374B-B50A-FDB786E60DC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3E05360-B04F-D449-B854-648C68716D2A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9CCA77D-50F1-5F42-8942-CD915F5277FF}"/>
              </a:ext>
            </a:extLst>
          </p:cNvPr>
          <p:cNvGrpSpPr/>
          <p:nvPr/>
        </p:nvGrpSpPr>
        <p:grpSpPr>
          <a:xfrm>
            <a:off x="8996245" y="140547"/>
            <a:ext cx="3038389" cy="6617838"/>
            <a:chOff x="8996245" y="140547"/>
            <a:chExt cx="3038389" cy="6617838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783CF2D-E251-D445-8E7E-CB89BDBBC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2ACF4E49-8EFB-F140-B13A-AA880D7A7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4869656" y="21470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5373709" y="190460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894ECFB-57BE-B9A9-B3F4-239D1F7A4DDE}"/>
              </a:ext>
            </a:extLst>
          </p:cNvPr>
          <p:cNvSpPr txBox="1"/>
          <p:nvPr/>
        </p:nvSpPr>
        <p:spPr>
          <a:xfrm>
            <a:off x="5348878" y="18642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研究成果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7F62CDB-7A71-CC59-053C-D85148248F0A}"/>
              </a:ext>
            </a:extLst>
          </p:cNvPr>
          <p:cNvGrpSpPr/>
          <p:nvPr/>
        </p:nvGrpSpPr>
        <p:grpSpPr>
          <a:xfrm>
            <a:off x="926969" y="1237065"/>
            <a:ext cx="3484775" cy="748974"/>
            <a:chOff x="985564" y="1284199"/>
            <a:chExt cx="3484775" cy="748974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CFBDADE-1371-995A-5C55-4B869232A3D3}"/>
                </a:ext>
              </a:extLst>
            </p:cNvPr>
            <p:cNvSpPr txBox="1"/>
            <p:nvPr/>
          </p:nvSpPr>
          <p:spPr>
            <a:xfrm>
              <a:off x="985564" y="1325287"/>
              <a:ext cx="5004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ZhenyanGB" panose="02010600030101010101" pitchFamily="2" charset="-122"/>
                  <a:ea typeface="ZhenyanGB" panose="02010600030101010101" pitchFamily="2" charset="-122"/>
                </a:rPr>
                <a:t>5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ZhenyanGB" panose="02010600030101010101" pitchFamily="2" charset="-122"/>
                <a:ea typeface="ZhenyanGB" panose="02010600030101010101" pitchFamily="2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425CC93-995F-1703-AAF0-64659AFD42B8}"/>
                </a:ext>
              </a:extLst>
            </p:cNvPr>
            <p:cNvSpPr txBox="1"/>
            <p:nvPr/>
          </p:nvSpPr>
          <p:spPr>
            <a:xfrm>
              <a:off x="1453073" y="1284199"/>
              <a:ext cx="3017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    复现</a:t>
              </a:r>
              <a:endParaRPr kumimoji="1" lang="en-US" altLang="zh-CN" sz="20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关键代码流程图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E26966CD-4032-D4F2-87D1-17E48FEDE6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1" t="5340" r="31913"/>
          <a:stretch/>
        </p:blipFill>
        <p:spPr bwMode="auto">
          <a:xfrm>
            <a:off x="3308432" y="1897230"/>
            <a:ext cx="2438776" cy="41714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C102F0B8-6B30-7288-8DFC-30D1F9E230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0" t="5502" r="28797" b="12460"/>
          <a:stretch/>
        </p:blipFill>
        <p:spPr bwMode="auto">
          <a:xfrm>
            <a:off x="6225192" y="2161608"/>
            <a:ext cx="2754913" cy="35887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1C60B95-6878-86D0-636F-274F1F22E8F9}"/>
              </a:ext>
            </a:extLst>
          </p:cNvPr>
          <p:cNvSpPr txBox="1"/>
          <p:nvPr/>
        </p:nvSpPr>
        <p:spPr>
          <a:xfrm>
            <a:off x="5408629" y="1492577"/>
            <a:ext cx="137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发送方模块</a:t>
            </a:r>
            <a:endParaRPr lang="en-US" altLang="zh-CN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3C8ABE0-0052-0E54-D208-ED462A24E77C}"/>
              </a:ext>
            </a:extLst>
          </p:cNvPr>
          <p:cNvSpPr txBox="1"/>
          <p:nvPr/>
        </p:nvSpPr>
        <p:spPr>
          <a:xfrm>
            <a:off x="3944332" y="5867956"/>
            <a:ext cx="1296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仓库分支</a:t>
            </a:r>
            <a:endParaRPr lang="en-US" altLang="zh-CN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BF0163A-CD74-36AF-92D9-10AD050D0DDA}"/>
              </a:ext>
            </a:extLst>
          </p:cNvPr>
          <p:cNvSpPr txBox="1"/>
          <p:nvPr/>
        </p:nvSpPr>
        <p:spPr>
          <a:xfrm>
            <a:off x="7179297" y="5867956"/>
            <a:ext cx="1361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储藏室分支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8847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4280B77-05AC-408D-8230-C132E0C68CD3}"/>
              </a:ext>
            </a:extLst>
          </p:cNvPr>
          <p:cNvSpPr/>
          <p:nvPr/>
        </p:nvSpPr>
        <p:spPr>
          <a:xfrm>
            <a:off x="0" y="829559"/>
            <a:ext cx="12192000" cy="56093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45BF7D-BCC9-42A3-9C3B-BA546A73C25A}"/>
              </a:ext>
            </a:extLst>
          </p:cNvPr>
          <p:cNvSpPr/>
          <p:nvPr/>
        </p:nvSpPr>
        <p:spPr>
          <a:xfrm>
            <a:off x="0" y="838986"/>
            <a:ext cx="12192000" cy="559991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79FBA5D-E834-D84E-A7C1-14C50556700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0909E5-43EB-DF46-97C3-A5DAE5AF2FA8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EC3C20E-D7D0-374B-B50A-FDB786E60DC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3E05360-B04F-D449-B854-648C68716D2A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9CCA77D-50F1-5F42-8942-CD915F5277FF}"/>
              </a:ext>
            </a:extLst>
          </p:cNvPr>
          <p:cNvGrpSpPr/>
          <p:nvPr/>
        </p:nvGrpSpPr>
        <p:grpSpPr>
          <a:xfrm>
            <a:off x="8996245" y="140547"/>
            <a:ext cx="3038389" cy="6617838"/>
            <a:chOff x="8996245" y="140547"/>
            <a:chExt cx="3038389" cy="6617838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783CF2D-E251-D445-8E7E-CB89BDBBC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2ACF4E49-8EFB-F140-B13A-AA880D7A7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4869656" y="21470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5373709" y="190460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894ECFB-57BE-B9A9-B3F4-239D1F7A4DDE}"/>
              </a:ext>
            </a:extLst>
          </p:cNvPr>
          <p:cNvSpPr txBox="1"/>
          <p:nvPr/>
        </p:nvSpPr>
        <p:spPr>
          <a:xfrm>
            <a:off x="5348878" y="18642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研究成果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7F62CDB-7A71-CC59-053C-D85148248F0A}"/>
              </a:ext>
            </a:extLst>
          </p:cNvPr>
          <p:cNvGrpSpPr/>
          <p:nvPr/>
        </p:nvGrpSpPr>
        <p:grpSpPr>
          <a:xfrm>
            <a:off x="926969" y="1237065"/>
            <a:ext cx="3484775" cy="748974"/>
            <a:chOff x="985564" y="1284199"/>
            <a:chExt cx="3484775" cy="748974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CFBDADE-1371-995A-5C55-4B869232A3D3}"/>
                </a:ext>
              </a:extLst>
            </p:cNvPr>
            <p:cNvSpPr txBox="1"/>
            <p:nvPr/>
          </p:nvSpPr>
          <p:spPr>
            <a:xfrm>
              <a:off x="985564" y="1325287"/>
              <a:ext cx="5004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ZhenyanGB" panose="02010600030101010101" pitchFamily="2" charset="-122"/>
                  <a:ea typeface="ZhenyanGB" panose="02010600030101010101" pitchFamily="2" charset="-122"/>
                </a:rPr>
                <a:t>5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ZhenyanGB" panose="02010600030101010101" pitchFamily="2" charset="-122"/>
                <a:ea typeface="ZhenyanGB" panose="02010600030101010101" pitchFamily="2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425CC93-995F-1703-AAF0-64659AFD42B8}"/>
                </a:ext>
              </a:extLst>
            </p:cNvPr>
            <p:cNvSpPr txBox="1"/>
            <p:nvPr/>
          </p:nvSpPr>
          <p:spPr>
            <a:xfrm>
              <a:off x="1453073" y="1284199"/>
              <a:ext cx="3017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    复现</a:t>
              </a:r>
              <a:endParaRPr kumimoji="1" lang="en-US" altLang="zh-CN" sz="20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关键代码流程图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AFDA5732-549F-A167-EC14-627A0F72B9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4788" r="19329" b="3014"/>
          <a:stretch/>
        </p:blipFill>
        <p:spPr bwMode="auto">
          <a:xfrm>
            <a:off x="1742388" y="1819451"/>
            <a:ext cx="3981248" cy="43029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8FB1C8D4-3773-73E2-480B-6C7238B8A8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5" t="7625" r="17206" b="7780"/>
          <a:stretch/>
        </p:blipFill>
        <p:spPr bwMode="auto">
          <a:xfrm>
            <a:off x="6096000" y="1771789"/>
            <a:ext cx="4433455" cy="42215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A31D527A-4418-8E98-A9C5-7E2785AF6B6C}"/>
              </a:ext>
            </a:extLst>
          </p:cNvPr>
          <p:cNvSpPr txBox="1"/>
          <p:nvPr/>
        </p:nvSpPr>
        <p:spPr>
          <a:xfrm>
            <a:off x="4836294" y="1512158"/>
            <a:ext cx="2519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IKNP-OT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扩展算法模块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FE05502-0A83-9946-F63F-B6A26F11FFBB}"/>
              </a:ext>
            </a:extLst>
          </p:cNvPr>
          <p:cNvSpPr txBox="1"/>
          <p:nvPr/>
        </p:nvSpPr>
        <p:spPr>
          <a:xfrm>
            <a:off x="3097648" y="60318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接受方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37B711B-DF55-4B43-69C7-A2975ADCD814}"/>
              </a:ext>
            </a:extLst>
          </p:cNvPr>
          <p:cNvSpPr txBox="1"/>
          <p:nvPr/>
        </p:nvSpPr>
        <p:spPr>
          <a:xfrm>
            <a:off x="8236827" y="60526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发送方</a:t>
            </a:r>
          </a:p>
        </p:txBody>
      </p:sp>
    </p:spTree>
    <p:extLst>
      <p:ext uri="{BB962C8B-B14F-4D97-AF65-F5344CB8AC3E}">
        <p14:creationId xmlns:p14="http://schemas.microsoft.com/office/powerpoint/2010/main" val="3518170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4280B77-05AC-408D-8230-C132E0C68CD3}"/>
              </a:ext>
            </a:extLst>
          </p:cNvPr>
          <p:cNvSpPr/>
          <p:nvPr/>
        </p:nvSpPr>
        <p:spPr>
          <a:xfrm>
            <a:off x="0" y="829559"/>
            <a:ext cx="12192000" cy="56093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45BF7D-BCC9-42A3-9C3B-BA546A73C25A}"/>
              </a:ext>
            </a:extLst>
          </p:cNvPr>
          <p:cNvSpPr/>
          <p:nvPr/>
        </p:nvSpPr>
        <p:spPr>
          <a:xfrm>
            <a:off x="0" y="838986"/>
            <a:ext cx="12192000" cy="559991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79FBA5D-E834-D84E-A7C1-14C50556700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0909E5-43EB-DF46-97C3-A5DAE5AF2FA8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EC3C20E-D7D0-374B-B50A-FDB786E60DC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3E05360-B04F-D449-B854-648C68716D2A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9CCA77D-50F1-5F42-8942-CD915F5277FF}"/>
              </a:ext>
            </a:extLst>
          </p:cNvPr>
          <p:cNvGrpSpPr/>
          <p:nvPr/>
        </p:nvGrpSpPr>
        <p:grpSpPr>
          <a:xfrm>
            <a:off x="8996245" y="140547"/>
            <a:ext cx="3038389" cy="6617838"/>
            <a:chOff x="8996245" y="140547"/>
            <a:chExt cx="3038389" cy="6617838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783CF2D-E251-D445-8E7E-CB89BDBBC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2ACF4E49-8EFB-F140-B13A-AA880D7A7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4869656" y="21470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5373709" y="190460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894ECFB-57BE-B9A9-B3F4-239D1F7A4DDE}"/>
              </a:ext>
            </a:extLst>
          </p:cNvPr>
          <p:cNvSpPr txBox="1"/>
          <p:nvPr/>
        </p:nvSpPr>
        <p:spPr>
          <a:xfrm>
            <a:off x="5348878" y="18642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研究成果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7F62CDB-7A71-CC59-053C-D85148248F0A}"/>
              </a:ext>
            </a:extLst>
          </p:cNvPr>
          <p:cNvGrpSpPr/>
          <p:nvPr/>
        </p:nvGrpSpPr>
        <p:grpSpPr>
          <a:xfrm>
            <a:off x="926969" y="1237065"/>
            <a:ext cx="3484775" cy="748974"/>
            <a:chOff x="985564" y="1284199"/>
            <a:chExt cx="3484775" cy="748974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CFBDADE-1371-995A-5C55-4B869232A3D3}"/>
                </a:ext>
              </a:extLst>
            </p:cNvPr>
            <p:cNvSpPr txBox="1"/>
            <p:nvPr/>
          </p:nvSpPr>
          <p:spPr>
            <a:xfrm>
              <a:off x="985564" y="1325287"/>
              <a:ext cx="5004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ZhenyanGB" panose="02010600030101010101" pitchFamily="2" charset="-122"/>
                  <a:ea typeface="ZhenyanGB" panose="02010600030101010101" pitchFamily="2" charset="-122"/>
                </a:rPr>
                <a:t>5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ZhenyanGB" panose="02010600030101010101" pitchFamily="2" charset="-122"/>
                <a:ea typeface="ZhenyanGB" panose="02010600030101010101" pitchFamily="2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425CC93-995F-1703-AAF0-64659AFD42B8}"/>
                </a:ext>
              </a:extLst>
            </p:cNvPr>
            <p:cNvSpPr txBox="1"/>
            <p:nvPr/>
          </p:nvSpPr>
          <p:spPr>
            <a:xfrm>
              <a:off x="1453073" y="1284199"/>
              <a:ext cx="3017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    复现</a:t>
              </a:r>
              <a:endParaRPr kumimoji="1" lang="en-US" altLang="zh-CN" sz="20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关键代码流程图</a:t>
              </a: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0717BF7D-2AFD-93C5-2B08-434A7F6EF086}"/>
              </a:ext>
            </a:extLst>
          </p:cNvPr>
          <p:cNvSpPr txBox="1"/>
          <p:nvPr/>
        </p:nvSpPr>
        <p:spPr>
          <a:xfrm>
            <a:off x="5203596" y="1399036"/>
            <a:ext cx="1781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Bapk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-OPRF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模块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50F91B4-385E-7338-970E-9C66E853EC0B}"/>
              </a:ext>
            </a:extLst>
          </p:cNvPr>
          <p:cNvSpPr txBox="1"/>
          <p:nvPr/>
        </p:nvSpPr>
        <p:spPr>
          <a:xfrm>
            <a:off x="5638800" y="502762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主函数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5F7F633-FB6C-EFA3-42ED-9042E3F985C6}"/>
              </a:ext>
            </a:extLst>
          </p:cNvPr>
          <p:cNvSpPr txBox="1"/>
          <p:nvPr/>
        </p:nvSpPr>
        <p:spPr>
          <a:xfrm>
            <a:off x="2833698" y="597900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接受方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EF266A7-6347-9BD0-2B80-26F91F064E93}"/>
              </a:ext>
            </a:extLst>
          </p:cNvPr>
          <p:cNvSpPr txBox="1"/>
          <p:nvPr/>
        </p:nvSpPr>
        <p:spPr>
          <a:xfrm>
            <a:off x="8557339" y="597114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发送方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07F842D5-C4C1-0103-99C1-E9BD23F1A1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4" t="11970" r="21543" b="12619"/>
          <a:stretch/>
        </p:blipFill>
        <p:spPr bwMode="auto">
          <a:xfrm>
            <a:off x="4573290" y="1894785"/>
            <a:ext cx="3181526" cy="30919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8460379-388B-30AF-EA34-75CCDB3120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60773"/>
            <a:ext cx="5348800" cy="37817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8883ECE-324C-A25B-340C-DB1C167E7B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23"/>
          <a:stretch/>
        </p:blipFill>
        <p:spPr>
          <a:xfrm>
            <a:off x="5732810" y="1307940"/>
            <a:ext cx="5795575" cy="476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9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4280B77-05AC-408D-8230-C132E0C68CD3}"/>
              </a:ext>
            </a:extLst>
          </p:cNvPr>
          <p:cNvSpPr/>
          <p:nvPr/>
        </p:nvSpPr>
        <p:spPr>
          <a:xfrm>
            <a:off x="0" y="829559"/>
            <a:ext cx="12192000" cy="56093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45BF7D-BCC9-42A3-9C3B-BA546A73C25A}"/>
              </a:ext>
            </a:extLst>
          </p:cNvPr>
          <p:cNvSpPr/>
          <p:nvPr/>
        </p:nvSpPr>
        <p:spPr>
          <a:xfrm>
            <a:off x="0" y="838986"/>
            <a:ext cx="12192000" cy="559991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79FBA5D-E834-D84E-A7C1-14C50556700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0909E5-43EB-DF46-97C3-A5DAE5AF2FA8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EC3C20E-D7D0-374B-B50A-FDB786E60DC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3E05360-B04F-D449-B854-648C68716D2A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9CCA77D-50F1-5F42-8942-CD915F5277FF}"/>
              </a:ext>
            </a:extLst>
          </p:cNvPr>
          <p:cNvGrpSpPr/>
          <p:nvPr/>
        </p:nvGrpSpPr>
        <p:grpSpPr>
          <a:xfrm>
            <a:off x="8996245" y="140547"/>
            <a:ext cx="3038389" cy="6617838"/>
            <a:chOff x="8996245" y="140547"/>
            <a:chExt cx="3038389" cy="6617838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783CF2D-E251-D445-8E7E-CB89BDBBC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2ACF4E49-8EFB-F140-B13A-AA880D7A7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4869656" y="21470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5373709" y="190460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894ECFB-57BE-B9A9-B3F4-239D1F7A4DDE}"/>
              </a:ext>
            </a:extLst>
          </p:cNvPr>
          <p:cNvSpPr txBox="1"/>
          <p:nvPr/>
        </p:nvSpPr>
        <p:spPr>
          <a:xfrm>
            <a:off x="5348878" y="18642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研究成果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7F62CDB-7A71-CC59-053C-D85148248F0A}"/>
              </a:ext>
            </a:extLst>
          </p:cNvPr>
          <p:cNvGrpSpPr/>
          <p:nvPr/>
        </p:nvGrpSpPr>
        <p:grpSpPr>
          <a:xfrm>
            <a:off x="926969" y="1237065"/>
            <a:ext cx="3484775" cy="748974"/>
            <a:chOff x="985564" y="1284199"/>
            <a:chExt cx="3484775" cy="748974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CFBDADE-1371-995A-5C55-4B869232A3D3}"/>
                </a:ext>
              </a:extLst>
            </p:cNvPr>
            <p:cNvSpPr txBox="1"/>
            <p:nvPr/>
          </p:nvSpPr>
          <p:spPr>
            <a:xfrm>
              <a:off x="985564" y="1325287"/>
              <a:ext cx="5004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ZhenyanGB" panose="02010600030101010101" pitchFamily="2" charset="-122"/>
                  <a:ea typeface="ZhenyanGB" panose="02010600030101010101" pitchFamily="2" charset="-122"/>
                </a:rPr>
                <a:t>5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ZhenyanGB" panose="02010600030101010101" pitchFamily="2" charset="-122"/>
                <a:ea typeface="ZhenyanGB" panose="02010600030101010101" pitchFamily="2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425CC93-995F-1703-AAF0-64659AFD42B8}"/>
                </a:ext>
              </a:extLst>
            </p:cNvPr>
            <p:cNvSpPr txBox="1"/>
            <p:nvPr/>
          </p:nvSpPr>
          <p:spPr>
            <a:xfrm>
              <a:off x="1453073" y="1284199"/>
              <a:ext cx="3017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 复现</a:t>
              </a:r>
              <a:endParaRPr kumimoji="1" lang="en-US" altLang="zh-CN" sz="20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测试结果</a:t>
              </a: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4AFCE530-A639-2849-4262-0958F2D0CE9A}"/>
              </a:ext>
            </a:extLst>
          </p:cNvPr>
          <p:cNvPicPr>
            <a:picLocks/>
          </p:cNvPicPr>
          <p:nvPr/>
        </p:nvPicPr>
        <p:blipFill rotWithShape="1">
          <a:blip r:embed="rId5" cstate="print"/>
          <a:srcRect r="14101" b="59373"/>
          <a:stretch/>
        </p:blipFill>
        <p:spPr>
          <a:xfrm>
            <a:off x="3884815" y="1482422"/>
            <a:ext cx="5749379" cy="2679825"/>
          </a:xfrm>
          <a:prstGeom prst="rect">
            <a:avLst/>
          </a:prstGeom>
          <a:ln>
            <a:noFill/>
          </a:ln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EAD745D7-746F-1307-EC67-661A40E37431}"/>
              </a:ext>
            </a:extLst>
          </p:cNvPr>
          <p:cNvPicPr>
            <a:picLocks/>
          </p:cNvPicPr>
          <p:nvPr/>
        </p:nvPicPr>
        <p:blipFill rotWithShape="1">
          <a:blip r:embed="rId5" cstate="print"/>
          <a:srcRect t="38968" r="14101" b="30557"/>
          <a:stretch/>
        </p:blipFill>
        <p:spPr>
          <a:xfrm>
            <a:off x="3879046" y="4253025"/>
            <a:ext cx="5745721" cy="1966038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125F128-366B-C4B7-07C3-468A38EC450A}"/>
                  </a:ext>
                </a:extLst>
              </p:cNvPr>
              <p:cNvSpPr txBox="1"/>
              <p:nvPr/>
            </p:nvSpPr>
            <p:spPr>
              <a:xfrm>
                <a:off x="726099" y="3070027"/>
                <a:ext cx="2526148" cy="1286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12</m:t>
                        </m:r>
                      </m:sup>
                    </m:sSup>
                    <m:r>
                      <a:rPr lang="zh-CN" altLang="zh-CN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规模的</a:t>
                </a:r>
                <a:r>
                  <a:rPr lang="zh-CN" altLang="en-US" b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随机</a:t>
                </a:r>
                <a:r>
                  <a:rPr lang="zh-CN" altLang="zh-CN" sz="1800" b="1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数据</a:t>
                </a:r>
                <a:endParaRPr lang="en-US" altLang="zh-CN" sz="1800" b="1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50000"/>
                  </a:lnSpc>
                </a:pP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10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次离线和在线阶段的运行时间</a:t>
                </a:r>
                <a:r>
                  <a:rPr lang="zh-CN" altLang="en-US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endParaRPr lang="zh-CN" altLang="zh-CN" sz="2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125F128-366B-C4B7-07C3-468A38EC4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99" y="3070027"/>
                <a:ext cx="2526148" cy="1286250"/>
              </a:xfrm>
              <a:prstGeom prst="rect">
                <a:avLst/>
              </a:prstGeom>
              <a:blipFill>
                <a:blip r:embed="rId6"/>
                <a:stretch>
                  <a:fillRect l="-1205" r="-1205" b="-56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304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4280B77-05AC-408D-8230-C132E0C68CD3}"/>
              </a:ext>
            </a:extLst>
          </p:cNvPr>
          <p:cNvSpPr/>
          <p:nvPr/>
        </p:nvSpPr>
        <p:spPr>
          <a:xfrm>
            <a:off x="0" y="829559"/>
            <a:ext cx="12192000" cy="56093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45BF7D-BCC9-42A3-9C3B-BA546A73C25A}"/>
              </a:ext>
            </a:extLst>
          </p:cNvPr>
          <p:cNvSpPr/>
          <p:nvPr/>
        </p:nvSpPr>
        <p:spPr>
          <a:xfrm>
            <a:off x="0" y="838986"/>
            <a:ext cx="12192000" cy="559991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79FBA5D-E834-D84E-A7C1-14C50556700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0909E5-43EB-DF46-97C3-A5DAE5AF2FA8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EC3C20E-D7D0-374B-B50A-FDB786E60DC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3E05360-B04F-D449-B854-648C68716D2A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9CCA77D-50F1-5F42-8942-CD915F5277FF}"/>
              </a:ext>
            </a:extLst>
          </p:cNvPr>
          <p:cNvGrpSpPr/>
          <p:nvPr/>
        </p:nvGrpSpPr>
        <p:grpSpPr>
          <a:xfrm>
            <a:off x="8996245" y="140547"/>
            <a:ext cx="3038389" cy="6617838"/>
            <a:chOff x="8996245" y="140547"/>
            <a:chExt cx="3038389" cy="6617838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783CF2D-E251-D445-8E7E-CB89BDBBC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2ACF4E49-8EFB-F140-B13A-AA880D7A7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4869656" y="21470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5373709" y="190460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894ECFB-57BE-B9A9-B3F4-239D1F7A4DDE}"/>
              </a:ext>
            </a:extLst>
          </p:cNvPr>
          <p:cNvSpPr txBox="1"/>
          <p:nvPr/>
        </p:nvSpPr>
        <p:spPr>
          <a:xfrm>
            <a:off x="5348878" y="18642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研究成果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7F62CDB-7A71-CC59-053C-D85148248F0A}"/>
              </a:ext>
            </a:extLst>
          </p:cNvPr>
          <p:cNvGrpSpPr/>
          <p:nvPr/>
        </p:nvGrpSpPr>
        <p:grpSpPr>
          <a:xfrm>
            <a:off x="926969" y="1237065"/>
            <a:ext cx="3484775" cy="748974"/>
            <a:chOff x="985564" y="1284199"/>
            <a:chExt cx="3484775" cy="748974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CFBDADE-1371-995A-5C55-4B869232A3D3}"/>
                </a:ext>
              </a:extLst>
            </p:cNvPr>
            <p:cNvSpPr txBox="1"/>
            <p:nvPr/>
          </p:nvSpPr>
          <p:spPr>
            <a:xfrm>
              <a:off x="985564" y="1325287"/>
              <a:ext cx="5004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ZhenyanGB" panose="02010600030101010101" pitchFamily="2" charset="-122"/>
                  <a:ea typeface="ZhenyanGB" panose="02010600030101010101" pitchFamily="2" charset="-122"/>
                </a:rPr>
                <a:t>5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ZhenyanGB" panose="02010600030101010101" pitchFamily="2" charset="-122"/>
                <a:ea typeface="ZhenyanGB" panose="02010600030101010101" pitchFamily="2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425CC93-995F-1703-AAF0-64659AFD42B8}"/>
                </a:ext>
              </a:extLst>
            </p:cNvPr>
            <p:cNvSpPr txBox="1"/>
            <p:nvPr/>
          </p:nvSpPr>
          <p:spPr>
            <a:xfrm>
              <a:off x="1453073" y="1284199"/>
              <a:ext cx="3017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 复现</a:t>
              </a:r>
              <a:endParaRPr kumimoji="1" lang="en-US" altLang="zh-CN" sz="20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测试结果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4D9765A4-7566-83A9-1C25-A25937BB9D37}"/>
              </a:ext>
            </a:extLst>
          </p:cNvPr>
          <p:cNvPicPr>
            <a:picLocks/>
          </p:cNvPicPr>
          <p:nvPr/>
        </p:nvPicPr>
        <p:blipFill rotWithShape="1">
          <a:blip r:embed="rId5" cstate="print"/>
          <a:srcRect t="68337" r="28893"/>
          <a:stretch/>
        </p:blipFill>
        <p:spPr>
          <a:xfrm>
            <a:off x="3477239" y="1006233"/>
            <a:ext cx="5676921" cy="2326247"/>
          </a:xfrm>
          <a:prstGeom prst="rect">
            <a:avLst/>
          </a:prstGeom>
          <a:ln>
            <a:noFill/>
          </a:ln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3A81C2DE-18DF-2295-842D-5457E0BD1EAA}"/>
              </a:ext>
            </a:extLst>
          </p:cNvPr>
          <p:cNvPicPr>
            <a:picLocks/>
          </p:cNvPicPr>
          <p:nvPr/>
        </p:nvPicPr>
        <p:blipFill>
          <a:blip r:embed="rId6" cstate="print"/>
          <a:srcRect/>
          <a:stretch/>
        </p:blipFill>
        <p:spPr>
          <a:xfrm>
            <a:off x="3454548" y="3411221"/>
            <a:ext cx="5699612" cy="1750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34D3608-20DA-1E8B-74C2-7D922D042D24}"/>
                  </a:ext>
                </a:extLst>
              </p:cNvPr>
              <p:cNvSpPr txBox="1"/>
              <p:nvPr/>
            </p:nvSpPr>
            <p:spPr>
              <a:xfrm>
                <a:off x="592737" y="2790168"/>
                <a:ext cx="2640657" cy="1284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16</m:t>
                        </m:r>
                      </m:sup>
                    </m:sSup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20</m:t>
                        </m:r>
                      </m:sup>
                    </m:sSup>
                  </m:oMath>
                </a14:m>
                <a:r>
                  <a:rPr lang="zh-CN" altLang="en-US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规模的</a:t>
                </a:r>
                <a:r>
                  <a:rPr lang="zh-CN" altLang="en-US" b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随机数据</a:t>
                </a:r>
                <a:endParaRPr lang="en-US" altLang="zh-CN" b="1" kern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10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次离线和在线阶段的运行时间</a:t>
                </a:r>
                <a:r>
                  <a:rPr lang="zh-CN" altLang="en-US" sz="1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34D3608-20DA-1E8B-74C2-7D922D042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37" y="2790168"/>
                <a:ext cx="2640657" cy="1284006"/>
              </a:xfrm>
              <a:prstGeom prst="rect">
                <a:avLst/>
              </a:prstGeom>
              <a:blipFill>
                <a:blip r:embed="rId7"/>
                <a:stretch>
                  <a:fillRect r="-462" b="-6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>
            <a:extLst>
              <a:ext uri="{FF2B5EF4-FFF2-40B4-BE49-F238E27FC236}">
                <a16:creationId xmlns:a16="http://schemas.microsoft.com/office/drawing/2014/main" id="{FA6266DE-B359-6408-7EB4-2FCA97452EB3}"/>
              </a:ext>
            </a:extLst>
          </p:cNvPr>
          <p:cNvPicPr>
            <a:picLocks/>
          </p:cNvPicPr>
          <p:nvPr/>
        </p:nvPicPr>
        <p:blipFill rotWithShape="1">
          <a:blip r:embed="rId8" cstate="print"/>
          <a:srcRect r="33093"/>
          <a:stretch/>
        </p:blipFill>
        <p:spPr>
          <a:xfrm>
            <a:off x="4262522" y="5240609"/>
            <a:ext cx="4621996" cy="1106851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EB428563-F277-5875-5054-22A36D5C45DA}"/>
              </a:ext>
            </a:extLst>
          </p:cNvPr>
          <p:cNvSpPr txBox="1"/>
          <p:nvPr/>
        </p:nvSpPr>
        <p:spPr>
          <a:xfrm>
            <a:off x="304800" y="5591294"/>
            <a:ext cx="368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Output.txt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文件存放交集和最终结果：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5351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4280B77-05AC-408D-8230-C132E0C68CD3}"/>
              </a:ext>
            </a:extLst>
          </p:cNvPr>
          <p:cNvSpPr/>
          <p:nvPr/>
        </p:nvSpPr>
        <p:spPr>
          <a:xfrm>
            <a:off x="0" y="829559"/>
            <a:ext cx="12192000" cy="56093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45BF7D-BCC9-42A3-9C3B-BA546A73C25A}"/>
              </a:ext>
            </a:extLst>
          </p:cNvPr>
          <p:cNvSpPr/>
          <p:nvPr/>
        </p:nvSpPr>
        <p:spPr>
          <a:xfrm>
            <a:off x="0" y="1133153"/>
            <a:ext cx="12192000" cy="559991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79FBA5D-E834-D84E-A7C1-14C50556700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0909E5-43EB-DF46-97C3-A5DAE5AF2FA8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EC3C20E-D7D0-374B-B50A-FDB786E60DC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3E05360-B04F-D449-B854-648C68716D2A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9CCA77D-50F1-5F42-8942-CD915F5277FF}"/>
              </a:ext>
            </a:extLst>
          </p:cNvPr>
          <p:cNvGrpSpPr/>
          <p:nvPr/>
        </p:nvGrpSpPr>
        <p:grpSpPr>
          <a:xfrm>
            <a:off x="8996245" y="140547"/>
            <a:ext cx="3038389" cy="6617838"/>
            <a:chOff x="8996245" y="140547"/>
            <a:chExt cx="3038389" cy="6617838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783CF2D-E251-D445-8E7E-CB89BDBBC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2ACF4E49-8EFB-F140-B13A-AA880D7A7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4869656" y="21470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5373709" y="190460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894ECFB-57BE-B9A9-B3F4-239D1F7A4DDE}"/>
              </a:ext>
            </a:extLst>
          </p:cNvPr>
          <p:cNvSpPr txBox="1"/>
          <p:nvPr/>
        </p:nvSpPr>
        <p:spPr>
          <a:xfrm>
            <a:off x="5348878" y="18642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研究成果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7F62CDB-7A71-CC59-053C-D85148248F0A}"/>
              </a:ext>
            </a:extLst>
          </p:cNvPr>
          <p:cNvGrpSpPr/>
          <p:nvPr/>
        </p:nvGrpSpPr>
        <p:grpSpPr>
          <a:xfrm>
            <a:off x="926969" y="1237065"/>
            <a:ext cx="3484775" cy="748974"/>
            <a:chOff x="985564" y="1284199"/>
            <a:chExt cx="3484775" cy="748974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CFBDADE-1371-995A-5C55-4B869232A3D3}"/>
                </a:ext>
              </a:extLst>
            </p:cNvPr>
            <p:cNvSpPr txBox="1"/>
            <p:nvPr/>
          </p:nvSpPr>
          <p:spPr>
            <a:xfrm>
              <a:off x="985564" y="1325287"/>
              <a:ext cx="5004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ZhenyanGB" panose="02010600030101010101" pitchFamily="2" charset="-122"/>
                  <a:ea typeface="ZhenyanGB" panose="02010600030101010101" pitchFamily="2" charset="-122"/>
                </a:rPr>
                <a:t>5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ZhenyanGB" panose="02010600030101010101" pitchFamily="2" charset="-122"/>
                <a:ea typeface="ZhenyanGB" panose="02010600030101010101" pitchFamily="2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425CC93-995F-1703-AAF0-64659AFD42B8}"/>
                </a:ext>
              </a:extLst>
            </p:cNvPr>
            <p:cNvSpPr txBox="1"/>
            <p:nvPr/>
          </p:nvSpPr>
          <p:spPr>
            <a:xfrm>
              <a:off x="1453073" y="1284199"/>
              <a:ext cx="3017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 复现</a:t>
              </a:r>
              <a:endParaRPr kumimoji="1" lang="en-US" altLang="zh-CN" sz="20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测试结果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8125F128-366B-C4B7-07C3-468A38EC450A}"/>
              </a:ext>
            </a:extLst>
          </p:cNvPr>
          <p:cNvSpPr txBox="1"/>
          <p:nvPr/>
        </p:nvSpPr>
        <p:spPr>
          <a:xfrm>
            <a:off x="528136" y="3041746"/>
            <a:ext cx="2926080" cy="1701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小样例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身份证信息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latinLnBrk="1">
              <a:lnSpc>
                <a:spcPct val="150000"/>
              </a:lnSpc>
            </a:pP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接收方（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个身份证）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latinLnBrk="1">
              <a:lnSpc>
                <a:spcPct val="150000"/>
              </a:lnSpc>
            </a:pP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发送方（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个身份证）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latinLnBrk="1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PSI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输入：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13ED5F0-88D6-9C99-4683-265D4FE532BC}"/>
              </a:ext>
            </a:extLst>
          </p:cNvPr>
          <p:cNvPicPr>
            <a:picLocks/>
          </p:cNvPicPr>
          <p:nvPr/>
        </p:nvPicPr>
        <p:blipFill>
          <a:blip r:embed="rId5" cstate="print"/>
          <a:srcRect/>
          <a:stretch/>
        </p:blipFill>
        <p:spPr>
          <a:xfrm>
            <a:off x="3690874" y="1511205"/>
            <a:ext cx="4076811" cy="4349011"/>
          </a:xfrm>
          <a:prstGeom prst="rect">
            <a:avLst/>
          </a:prstGeom>
          <a:ln>
            <a:noFill/>
          </a:ln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2E565CE-22F0-254F-1F19-FB2DAB251F70}"/>
              </a:ext>
            </a:extLst>
          </p:cNvPr>
          <p:cNvPicPr>
            <a:picLocks/>
          </p:cNvPicPr>
          <p:nvPr/>
        </p:nvPicPr>
        <p:blipFill>
          <a:blip r:embed="rId6" cstate="print"/>
          <a:srcRect/>
          <a:stretch/>
        </p:blipFill>
        <p:spPr>
          <a:xfrm>
            <a:off x="5686633" y="1511206"/>
            <a:ext cx="3551635" cy="4342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2437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4280B77-05AC-408D-8230-C132E0C68CD3}"/>
              </a:ext>
            </a:extLst>
          </p:cNvPr>
          <p:cNvSpPr/>
          <p:nvPr/>
        </p:nvSpPr>
        <p:spPr>
          <a:xfrm>
            <a:off x="0" y="829559"/>
            <a:ext cx="12192000" cy="56093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45BF7D-BCC9-42A3-9C3B-BA546A73C25A}"/>
              </a:ext>
            </a:extLst>
          </p:cNvPr>
          <p:cNvSpPr/>
          <p:nvPr/>
        </p:nvSpPr>
        <p:spPr>
          <a:xfrm>
            <a:off x="0" y="1133153"/>
            <a:ext cx="12192000" cy="559991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79FBA5D-E834-D84E-A7C1-14C50556700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0909E5-43EB-DF46-97C3-A5DAE5AF2FA8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EC3C20E-D7D0-374B-B50A-FDB786E60DC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3E05360-B04F-D449-B854-648C68716D2A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9CCA77D-50F1-5F42-8942-CD915F5277FF}"/>
              </a:ext>
            </a:extLst>
          </p:cNvPr>
          <p:cNvGrpSpPr/>
          <p:nvPr/>
        </p:nvGrpSpPr>
        <p:grpSpPr>
          <a:xfrm>
            <a:off x="8996245" y="140547"/>
            <a:ext cx="3038389" cy="6617838"/>
            <a:chOff x="8996245" y="140547"/>
            <a:chExt cx="3038389" cy="6617838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783CF2D-E251-D445-8E7E-CB89BDBBC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2ACF4E49-8EFB-F140-B13A-AA880D7A7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4869656" y="21470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5373709" y="190460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894ECFB-57BE-B9A9-B3F4-239D1F7A4DDE}"/>
              </a:ext>
            </a:extLst>
          </p:cNvPr>
          <p:cNvSpPr txBox="1"/>
          <p:nvPr/>
        </p:nvSpPr>
        <p:spPr>
          <a:xfrm>
            <a:off x="5348878" y="18642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研究成果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7F62CDB-7A71-CC59-053C-D85148248F0A}"/>
              </a:ext>
            </a:extLst>
          </p:cNvPr>
          <p:cNvGrpSpPr/>
          <p:nvPr/>
        </p:nvGrpSpPr>
        <p:grpSpPr>
          <a:xfrm>
            <a:off x="926969" y="1237065"/>
            <a:ext cx="3484775" cy="748974"/>
            <a:chOff x="985564" y="1284199"/>
            <a:chExt cx="3484775" cy="748974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CFBDADE-1371-995A-5C55-4B869232A3D3}"/>
                </a:ext>
              </a:extLst>
            </p:cNvPr>
            <p:cNvSpPr txBox="1"/>
            <p:nvPr/>
          </p:nvSpPr>
          <p:spPr>
            <a:xfrm>
              <a:off x="985564" y="1325287"/>
              <a:ext cx="5004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ZhenyanGB" panose="02010600030101010101" pitchFamily="2" charset="-122"/>
                  <a:ea typeface="ZhenyanGB" panose="02010600030101010101" pitchFamily="2" charset="-122"/>
                </a:rPr>
                <a:t>5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ZhenyanGB" panose="02010600030101010101" pitchFamily="2" charset="-122"/>
                <a:ea typeface="ZhenyanGB" panose="02010600030101010101" pitchFamily="2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425CC93-995F-1703-AAF0-64659AFD42B8}"/>
                </a:ext>
              </a:extLst>
            </p:cNvPr>
            <p:cNvSpPr txBox="1"/>
            <p:nvPr/>
          </p:nvSpPr>
          <p:spPr>
            <a:xfrm>
              <a:off x="1453073" y="1284199"/>
              <a:ext cx="3017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 复现</a:t>
              </a:r>
              <a:endParaRPr kumimoji="1" lang="en-US" altLang="zh-CN" sz="20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测试结果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8125F128-366B-C4B7-07C3-468A38EC450A}"/>
              </a:ext>
            </a:extLst>
          </p:cNvPr>
          <p:cNvSpPr txBox="1"/>
          <p:nvPr/>
        </p:nvSpPr>
        <p:spPr>
          <a:xfrm>
            <a:off x="518710" y="3041746"/>
            <a:ext cx="2926080" cy="1701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zh-CN" altLang="en-US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小样例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身份证信息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latinLnBrk="1">
              <a:lnSpc>
                <a:spcPct val="150000"/>
              </a:lnSpc>
            </a:pP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接收方（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个身份证）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latinLnBrk="1">
              <a:lnSpc>
                <a:spcPct val="150000"/>
              </a:lnSpc>
            </a:pP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发送方（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zh-CN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个身份证）</a:t>
            </a:r>
            <a:endParaRPr lang="en-US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latinLnBrk="1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PSI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结果：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C1DD665-6524-1692-6867-9E41A5BA8E9C}"/>
              </a:ext>
            </a:extLst>
          </p:cNvPr>
          <p:cNvPicPr>
            <a:picLocks/>
          </p:cNvPicPr>
          <p:nvPr/>
        </p:nvPicPr>
        <p:blipFill>
          <a:blip r:embed="rId5" cstate="print"/>
          <a:srcRect/>
          <a:stretch/>
        </p:blipFill>
        <p:spPr>
          <a:xfrm>
            <a:off x="3518528" y="1158240"/>
            <a:ext cx="7209175" cy="1896045"/>
          </a:xfrm>
          <a:prstGeom prst="rect">
            <a:avLst/>
          </a:prstGeom>
          <a:ln>
            <a:noFill/>
          </a:ln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EB9309A-DA43-BD97-1C87-B22BBED26584}"/>
              </a:ext>
            </a:extLst>
          </p:cNvPr>
          <p:cNvPicPr>
            <a:picLocks/>
          </p:cNvPicPr>
          <p:nvPr/>
        </p:nvPicPr>
        <p:blipFill rotWithShape="1">
          <a:blip r:embed="rId6" cstate="print"/>
          <a:srcRect l="44973"/>
          <a:stretch/>
        </p:blipFill>
        <p:spPr>
          <a:xfrm>
            <a:off x="4892511" y="2780606"/>
            <a:ext cx="3497345" cy="35542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2024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679FBA5D-E834-D84E-A7C1-14C50556700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0909E5-43EB-DF46-97C3-A5DAE5AF2FA8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EC3C20E-D7D0-374B-B50A-FDB786E60DC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3E05360-B04F-D449-B854-648C68716D2A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9CCA77D-50F1-5F42-8942-CD915F5277FF}"/>
              </a:ext>
            </a:extLst>
          </p:cNvPr>
          <p:cNvGrpSpPr/>
          <p:nvPr/>
        </p:nvGrpSpPr>
        <p:grpSpPr>
          <a:xfrm>
            <a:off x="8996245" y="140547"/>
            <a:ext cx="3038389" cy="6617838"/>
            <a:chOff x="8996245" y="140547"/>
            <a:chExt cx="3038389" cy="6617838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783CF2D-E251-D445-8E7E-CB89BDBBC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2ACF4E49-8EFB-F140-B13A-AA880D7A7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4671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679FBA5D-E834-D84E-A7C1-14C50556700E}"/>
              </a:ext>
            </a:extLst>
          </p:cNvPr>
          <p:cNvGrpSpPr/>
          <p:nvPr/>
        </p:nvGrpSpPr>
        <p:grpSpPr>
          <a:xfrm>
            <a:off x="0" y="-1"/>
            <a:ext cx="12192000" cy="840426"/>
            <a:chOff x="0" y="-1"/>
            <a:chExt cx="12192000" cy="840426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0909E5-43EB-DF46-97C3-A5DAE5AF2FA8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EC3C20E-D7D0-374B-B50A-FDB786E60DC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9CCA77D-50F1-5F42-8942-CD915F5277FF}"/>
              </a:ext>
            </a:extLst>
          </p:cNvPr>
          <p:cNvGrpSpPr/>
          <p:nvPr/>
        </p:nvGrpSpPr>
        <p:grpSpPr>
          <a:xfrm>
            <a:off x="8996245" y="140547"/>
            <a:ext cx="3038389" cy="6617838"/>
            <a:chOff x="8996245" y="140547"/>
            <a:chExt cx="3038389" cy="6617838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783CF2D-E251-D445-8E7E-CB89BDBBC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2ACF4E49-8EFB-F140-B13A-AA880D7A7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9359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A675363A-0911-7349-A790-22877BA5C207}"/>
              </a:ext>
            </a:extLst>
          </p:cNvPr>
          <p:cNvSpPr/>
          <p:nvPr/>
        </p:nvSpPr>
        <p:spPr>
          <a:xfrm>
            <a:off x="346287" y="375495"/>
            <a:ext cx="11462658" cy="6077693"/>
          </a:xfrm>
          <a:prstGeom prst="rect">
            <a:avLst/>
          </a:prstGeom>
          <a:gradFill>
            <a:gsLst>
              <a:gs pos="0">
                <a:schemeClr val="bg1">
                  <a:alpha val="7000"/>
                </a:schemeClr>
              </a:gs>
              <a:gs pos="38000">
                <a:schemeClr val="bg1">
                  <a:alpha val="0"/>
                </a:schemeClr>
              </a:gs>
              <a:gs pos="62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0"/>
          </a:gradFill>
          <a:ln w="19050">
            <a:gradFill>
              <a:gsLst>
                <a:gs pos="0">
                  <a:schemeClr val="bg1"/>
                </a:gs>
                <a:gs pos="38000">
                  <a:schemeClr val="bg1">
                    <a:alpha val="0"/>
                  </a:schemeClr>
                </a:gs>
                <a:gs pos="62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 descr="图片包含 游戏机, 画, 钟表&#10;&#10;描述已自动生成">
            <a:extLst>
              <a:ext uri="{FF2B5EF4-FFF2-40B4-BE49-F238E27FC236}">
                <a16:creationId xmlns:a16="http://schemas.microsoft.com/office/drawing/2014/main" id="{A1AD7DCB-39D2-A84B-9C99-0071993CE6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145" y="122295"/>
            <a:ext cx="3019710" cy="6169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94D919-8A2D-A84C-BAF8-4EC45AF8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2435" y="6220399"/>
            <a:ext cx="2050361" cy="406902"/>
          </a:xfrm>
          <a:prstGeom prst="rect">
            <a:avLst/>
          </a:prstGeom>
        </p:spPr>
      </p:pic>
      <p:pic>
        <p:nvPicPr>
          <p:cNvPr id="10" name="图片 9" descr="图片包含 游戏机, 画&#10;&#10;描述已自动生成">
            <a:extLst>
              <a:ext uri="{FF2B5EF4-FFF2-40B4-BE49-F238E27FC236}">
                <a16:creationId xmlns:a16="http://schemas.microsoft.com/office/drawing/2014/main" id="{BC032A8A-9A5B-E04A-8688-CFB6EABBDEE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133960" y="690867"/>
            <a:ext cx="9887309" cy="3229854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62D31072-9148-A448-94A2-250D1731788C}"/>
              </a:ext>
            </a:extLst>
          </p:cNvPr>
          <p:cNvCxnSpPr/>
          <p:nvPr/>
        </p:nvCxnSpPr>
        <p:spPr>
          <a:xfrm>
            <a:off x="2854036" y="3541855"/>
            <a:ext cx="6483928" cy="0"/>
          </a:xfrm>
          <a:prstGeom prst="line">
            <a:avLst/>
          </a:prstGeom>
          <a:ln w="19050">
            <a:gradFill>
              <a:gsLst>
                <a:gs pos="50000">
                  <a:schemeClr val="bg1"/>
                </a:gs>
                <a:gs pos="0">
                  <a:schemeClr val="bg1">
                    <a:lumMod val="100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AF98CBD-D89A-2E47-8A78-304CDD28127D}"/>
              </a:ext>
            </a:extLst>
          </p:cNvPr>
          <p:cNvSpPr txBox="1"/>
          <p:nvPr/>
        </p:nvSpPr>
        <p:spPr>
          <a:xfrm>
            <a:off x="3976416" y="2270661"/>
            <a:ext cx="4442242" cy="13234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0" b="1" spc="300" dirty="0">
                <a:ln w="952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谢谢大家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4DFDA01-CE3B-4ED0-86CB-6C6469C62B81}"/>
              </a:ext>
            </a:extLst>
          </p:cNvPr>
          <p:cNvSpPr txBox="1"/>
          <p:nvPr/>
        </p:nvSpPr>
        <p:spPr>
          <a:xfrm>
            <a:off x="3826795" y="3470179"/>
            <a:ext cx="4721164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spc="300" dirty="0">
                <a:ln w="952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请老师批评指正</a:t>
            </a:r>
          </a:p>
        </p:txBody>
      </p:sp>
    </p:spTree>
    <p:extLst>
      <p:ext uri="{BB962C8B-B14F-4D97-AF65-F5344CB8AC3E}">
        <p14:creationId xmlns:p14="http://schemas.microsoft.com/office/powerpoint/2010/main" val="2590496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4280B77-05AC-408D-8230-C132E0C68CD3}"/>
              </a:ext>
            </a:extLst>
          </p:cNvPr>
          <p:cNvSpPr/>
          <p:nvPr/>
        </p:nvSpPr>
        <p:spPr>
          <a:xfrm>
            <a:off x="0" y="829559"/>
            <a:ext cx="12192000" cy="56093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79FBA5D-E834-D84E-A7C1-14C50556700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0909E5-43EB-DF46-97C3-A5DAE5AF2FA8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EC3C20E-D7D0-374B-B50A-FDB786E60DC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3E05360-B04F-D449-B854-648C68716D2A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9CCA77D-50F1-5F42-8942-CD915F5277FF}"/>
              </a:ext>
            </a:extLst>
          </p:cNvPr>
          <p:cNvGrpSpPr/>
          <p:nvPr/>
        </p:nvGrpSpPr>
        <p:grpSpPr>
          <a:xfrm>
            <a:off x="8996245" y="140547"/>
            <a:ext cx="3038389" cy="6617838"/>
            <a:chOff x="8996245" y="140547"/>
            <a:chExt cx="3038389" cy="6617838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783CF2D-E251-D445-8E7E-CB89BDBBC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2ACF4E49-8EFB-F140-B13A-AA880D7A7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</p:grp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5373709" y="190460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604BE13-FB86-4AC1-B61B-99176A0399CD}"/>
              </a:ext>
            </a:extLst>
          </p:cNvPr>
          <p:cNvGrpSpPr/>
          <p:nvPr/>
        </p:nvGrpSpPr>
        <p:grpSpPr>
          <a:xfrm>
            <a:off x="926969" y="1237065"/>
            <a:ext cx="2494960" cy="748974"/>
            <a:chOff x="985564" y="1284199"/>
            <a:chExt cx="2494960" cy="748974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0076CB0-F81C-4E9C-B430-FC792D849B2D}"/>
                </a:ext>
              </a:extLst>
            </p:cNvPr>
            <p:cNvSpPr txBox="1"/>
            <p:nvPr/>
          </p:nvSpPr>
          <p:spPr>
            <a:xfrm>
              <a:off x="985564" y="1325287"/>
              <a:ext cx="5004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ZhenyanGB" panose="02010600030101010101" pitchFamily="2" charset="-122"/>
                  <a:ea typeface="ZhenyanGB" panose="02010600030101010101" pitchFamily="2" charset="-122"/>
                </a:rPr>
                <a:t>4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ZhenyanGB" panose="02010600030101010101" pitchFamily="2" charset="-122"/>
                <a:ea typeface="ZhenyanGB" panose="02010600030101010101" pitchFamily="2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C0AE9D4-7296-4385-9CE2-C318F414A6F1}"/>
                </a:ext>
              </a:extLst>
            </p:cNvPr>
            <p:cNvSpPr txBox="1"/>
            <p:nvPr/>
          </p:nvSpPr>
          <p:spPr>
            <a:xfrm>
              <a:off x="1453073" y="1284199"/>
              <a:ext cx="20274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优选方案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1D428C0B-3ACF-4DBC-92E7-3B3E2C37B4E1}"/>
              </a:ext>
            </a:extLst>
          </p:cNvPr>
          <p:cNvSpPr txBox="1"/>
          <p:nvPr/>
        </p:nvSpPr>
        <p:spPr>
          <a:xfrm>
            <a:off x="2592371" y="2570872"/>
            <a:ext cx="7494309" cy="72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	</a:t>
            </a:r>
          </a:p>
        </p:txBody>
      </p:sp>
      <p:sp>
        <p:nvSpPr>
          <p:cNvPr id="22" name="圆角矩形 10">
            <a:extLst>
              <a:ext uri="{FF2B5EF4-FFF2-40B4-BE49-F238E27FC236}">
                <a16:creationId xmlns:a16="http://schemas.microsoft.com/office/drawing/2014/main" id="{EEA9D660-A457-43FB-95E3-4131340E03A5}"/>
              </a:ext>
            </a:extLst>
          </p:cNvPr>
          <p:cNvSpPr/>
          <p:nvPr/>
        </p:nvSpPr>
        <p:spPr>
          <a:xfrm>
            <a:off x="1593130" y="1866508"/>
            <a:ext cx="9021452" cy="3846136"/>
          </a:xfrm>
          <a:prstGeom prst="roundRect">
            <a:avLst>
              <a:gd name="adj" fmla="val 3370"/>
            </a:avLst>
          </a:prstGeom>
          <a:solidFill>
            <a:srgbClr val="C00000">
              <a:alpha val="10000"/>
            </a:srgbClr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5FFFF18-C789-0068-CEDC-967205C3F03B}"/>
              </a:ext>
            </a:extLst>
          </p:cNvPr>
          <p:cNvSpPr txBox="1"/>
          <p:nvPr/>
        </p:nvSpPr>
        <p:spPr>
          <a:xfrm>
            <a:off x="5348878" y="18642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研究成果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201440-5BA6-2E06-612F-A6B17581E566}"/>
              </a:ext>
            </a:extLst>
          </p:cNvPr>
          <p:cNvSpPr txBox="1"/>
          <p:nvPr/>
        </p:nvSpPr>
        <p:spPr>
          <a:xfrm>
            <a:off x="2222893" y="2219780"/>
            <a:ext cx="7581508" cy="114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考虑：基于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OT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扩展的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PSI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方案、性能、适用范围、参考价值等问题，优先考虑的安全模型是半诚实模型。</a:t>
            </a:r>
            <a:endParaRPr lang="en-US" altLang="zh-CN" sz="20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CEE606-FC34-4878-58ED-00C72AC744E3}"/>
              </a:ext>
            </a:extLst>
          </p:cNvPr>
          <p:cNvSpPr txBox="1"/>
          <p:nvPr/>
        </p:nvSpPr>
        <p:spPr>
          <a:xfrm>
            <a:off x="2306320" y="3594100"/>
            <a:ext cx="7924800" cy="169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Kolesnikov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等人通过构建高效的不经意伪随机函数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(OPRF)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结构实现的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PSI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方案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——Scalable Private Set Intersection Based on OT Extension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。</a:t>
            </a: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F45B1DA-B965-E32E-0343-47AC8CE0B7BE}"/>
              </a:ext>
            </a:extLst>
          </p:cNvPr>
          <p:cNvSpPr txBox="1"/>
          <p:nvPr/>
        </p:nvSpPr>
        <p:spPr>
          <a:xfrm>
            <a:off x="4869656" y="21470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740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4280B77-05AC-408D-8230-C132E0C68CD3}"/>
              </a:ext>
            </a:extLst>
          </p:cNvPr>
          <p:cNvSpPr/>
          <p:nvPr/>
        </p:nvSpPr>
        <p:spPr>
          <a:xfrm>
            <a:off x="0" y="829559"/>
            <a:ext cx="12192000" cy="56093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10">
            <a:extLst>
              <a:ext uri="{FF2B5EF4-FFF2-40B4-BE49-F238E27FC236}">
                <a16:creationId xmlns:a16="http://schemas.microsoft.com/office/drawing/2014/main" id="{C41E0482-4A59-2DE6-5C0B-0A6CF5E77F2B}"/>
              </a:ext>
            </a:extLst>
          </p:cNvPr>
          <p:cNvSpPr/>
          <p:nvPr/>
        </p:nvSpPr>
        <p:spPr>
          <a:xfrm>
            <a:off x="1593130" y="1866508"/>
            <a:ext cx="9021452" cy="3846136"/>
          </a:xfrm>
          <a:prstGeom prst="roundRect">
            <a:avLst>
              <a:gd name="adj" fmla="val 3370"/>
            </a:avLst>
          </a:prstGeom>
          <a:solidFill>
            <a:srgbClr val="C00000">
              <a:alpha val="10000"/>
            </a:srgbClr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79FBA5D-E834-D84E-A7C1-14C50556700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0909E5-43EB-DF46-97C3-A5DAE5AF2FA8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EC3C20E-D7D0-374B-B50A-FDB786E60DC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3E05360-B04F-D449-B854-648C68716D2A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9CCA77D-50F1-5F42-8942-CD915F5277FF}"/>
              </a:ext>
            </a:extLst>
          </p:cNvPr>
          <p:cNvGrpSpPr/>
          <p:nvPr/>
        </p:nvGrpSpPr>
        <p:grpSpPr>
          <a:xfrm>
            <a:off x="8996245" y="140547"/>
            <a:ext cx="3038389" cy="6617838"/>
            <a:chOff x="8996245" y="140547"/>
            <a:chExt cx="3038389" cy="6617838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783CF2D-E251-D445-8E7E-CB89BDBBC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2ACF4E49-8EFB-F140-B13A-AA880D7A7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</p:grp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5373709" y="190460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77B0E18-47E8-C01C-BC0F-2639945CAE89}"/>
              </a:ext>
            </a:extLst>
          </p:cNvPr>
          <p:cNvSpPr txBox="1"/>
          <p:nvPr/>
        </p:nvSpPr>
        <p:spPr>
          <a:xfrm>
            <a:off x="5348878" y="18642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研究成果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FF93FDA-611D-8133-446F-050CEB73D2D5}"/>
              </a:ext>
            </a:extLst>
          </p:cNvPr>
          <p:cNvGrpSpPr/>
          <p:nvPr/>
        </p:nvGrpSpPr>
        <p:grpSpPr>
          <a:xfrm>
            <a:off x="926969" y="1237065"/>
            <a:ext cx="2494960" cy="748974"/>
            <a:chOff x="985564" y="1284199"/>
            <a:chExt cx="2494960" cy="748974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98EF3BB-1FA2-ACAF-6F3D-12C21F34CF1D}"/>
                </a:ext>
              </a:extLst>
            </p:cNvPr>
            <p:cNvSpPr txBox="1"/>
            <p:nvPr/>
          </p:nvSpPr>
          <p:spPr>
            <a:xfrm>
              <a:off x="985564" y="1325287"/>
              <a:ext cx="5004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ZhenyanGB" panose="02010600030101010101" pitchFamily="2" charset="-122"/>
                  <a:ea typeface="ZhenyanGB" panose="02010600030101010101" pitchFamily="2" charset="-122"/>
                </a:rPr>
                <a:t>4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ZhenyanGB" panose="02010600030101010101" pitchFamily="2" charset="-122"/>
                <a:ea typeface="ZhenyanGB" panose="02010600030101010101" pitchFamily="2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BE556D1-AAA6-80E1-25A7-2F076E71423A}"/>
                </a:ext>
              </a:extLst>
            </p:cNvPr>
            <p:cNvSpPr txBox="1"/>
            <p:nvPr/>
          </p:nvSpPr>
          <p:spPr>
            <a:xfrm>
              <a:off x="1453073" y="1284199"/>
              <a:ext cx="20274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优选方案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08419779-64D8-FA27-2FE7-E89FB865E506}"/>
              </a:ext>
            </a:extLst>
          </p:cNvPr>
          <p:cNvSpPr txBox="1"/>
          <p:nvPr/>
        </p:nvSpPr>
        <p:spPr>
          <a:xfrm>
            <a:off x="4869656" y="21470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0BC235E-EFC9-FB5A-0075-8CB732455CE8}"/>
              </a:ext>
            </a:extLst>
          </p:cNvPr>
          <p:cNvSpPr txBox="1"/>
          <p:nvPr/>
        </p:nvSpPr>
        <p:spPr>
          <a:xfrm>
            <a:off x="1927738" y="2247463"/>
            <a:ext cx="8336523" cy="336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优选方案基于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IKNP-OT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扩展协议构建高效的不经意伪随机函数，布谷鸟哈希来解决随着集合增大开销增大的问题，通过优化工作（索引，伪随机码）提高方案性能。最终与基于朴素哈希函数的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PSI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方案的开销在同一量级，在半诚实的模型中，是当时性能最好的</a:t>
            </a: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PSI</a:t>
            </a:r>
            <a:r>
              <a:rPr lang="zh-CN" altLang="en-US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协议。</a:t>
            </a:r>
            <a:endParaRPr lang="en-US" altLang="zh-CN" sz="24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00987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4280B77-05AC-408D-8230-C132E0C68CD3}"/>
              </a:ext>
            </a:extLst>
          </p:cNvPr>
          <p:cNvSpPr/>
          <p:nvPr/>
        </p:nvSpPr>
        <p:spPr>
          <a:xfrm>
            <a:off x="0" y="829559"/>
            <a:ext cx="12192000" cy="56093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45BF7D-BCC9-42A3-9C3B-BA546A73C25A}"/>
              </a:ext>
            </a:extLst>
          </p:cNvPr>
          <p:cNvSpPr/>
          <p:nvPr/>
        </p:nvSpPr>
        <p:spPr>
          <a:xfrm>
            <a:off x="0" y="839118"/>
            <a:ext cx="12192000" cy="559991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79FBA5D-E834-D84E-A7C1-14C50556700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0909E5-43EB-DF46-97C3-A5DAE5AF2FA8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EC3C20E-D7D0-374B-B50A-FDB786E60DC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3E05360-B04F-D449-B854-648C68716D2A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9CCA77D-50F1-5F42-8942-CD915F5277FF}"/>
              </a:ext>
            </a:extLst>
          </p:cNvPr>
          <p:cNvGrpSpPr/>
          <p:nvPr/>
        </p:nvGrpSpPr>
        <p:grpSpPr>
          <a:xfrm>
            <a:off x="8996245" y="140547"/>
            <a:ext cx="3038389" cy="6617838"/>
            <a:chOff x="8996245" y="140547"/>
            <a:chExt cx="3038389" cy="6617838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783CF2D-E251-D445-8E7E-CB89BDBBC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2ACF4E49-8EFB-F140-B13A-AA880D7A7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4869656" y="21470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5373709" y="190460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894ECFB-57BE-B9A9-B3F4-239D1F7A4DDE}"/>
              </a:ext>
            </a:extLst>
          </p:cNvPr>
          <p:cNvSpPr txBox="1"/>
          <p:nvPr/>
        </p:nvSpPr>
        <p:spPr>
          <a:xfrm>
            <a:off x="5348878" y="18642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研究成果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82AA55-B4CB-9461-1B5F-21BDF3D35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980" y="1046480"/>
            <a:ext cx="6246040" cy="5190808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80E304EB-73BE-5EDE-A694-7BF5258AE122}"/>
              </a:ext>
            </a:extLst>
          </p:cNvPr>
          <p:cNvGrpSpPr/>
          <p:nvPr/>
        </p:nvGrpSpPr>
        <p:grpSpPr>
          <a:xfrm>
            <a:off x="926969" y="1237065"/>
            <a:ext cx="2494960" cy="748974"/>
            <a:chOff x="985564" y="1284199"/>
            <a:chExt cx="2494960" cy="748974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5DD2882C-30E3-7726-6E64-2AA2BCD9F0A6}"/>
                </a:ext>
              </a:extLst>
            </p:cNvPr>
            <p:cNvSpPr txBox="1"/>
            <p:nvPr/>
          </p:nvSpPr>
          <p:spPr>
            <a:xfrm>
              <a:off x="985564" y="1325287"/>
              <a:ext cx="5004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ZhenyanGB" panose="02010600030101010101" pitchFamily="2" charset="-122"/>
                  <a:ea typeface="ZhenyanGB" panose="02010600030101010101" pitchFamily="2" charset="-122"/>
                </a:rPr>
                <a:t>4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ZhenyanGB" panose="02010600030101010101" pitchFamily="2" charset="-122"/>
                <a:ea typeface="ZhenyanGB" panose="02010600030101010101" pitchFamily="2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7F47691-87C4-7EA2-BFB0-AE9EB5832F19}"/>
                </a:ext>
              </a:extLst>
            </p:cNvPr>
            <p:cNvSpPr txBox="1"/>
            <p:nvPr/>
          </p:nvSpPr>
          <p:spPr>
            <a:xfrm>
              <a:off x="1453073" y="1284199"/>
              <a:ext cx="20274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优选方案</a:t>
              </a: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9310A221-BCF0-C5DF-0781-754B5EEA8425}"/>
              </a:ext>
            </a:extLst>
          </p:cNvPr>
          <p:cNvSpPr txBox="1"/>
          <p:nvPr/>
        </p:nvSpPr>
        <p:spPr>
          <a:xfrm>
            <a:off x="1044616" y="2993935"/>
            <a:ext cx="19300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核心算法称为批处理相关密钥不经意伪随机函数（</a:t>
            </a:r>
            <a:r>
              <a:rPr lang="en-US" altLang="zh-CN" sz="1800" dirty="0" err="1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BaRK</a:t>
            </a:r>
            <a:r>
              <a:rPr lang="en-US" altLang="zh-CN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-OPRF</a:t>
            </a:r>
            <a:r>
              <a:rPr lang="zh-CN" altLang="en-US" sz="1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667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4280B77-05AC-408D-8230-C132E0C68CD3}"/>
              </a:ext>
            </a:extLst>
          </p:cNvPr>
          <p:cNvSpPr/>
          <p:nvPr/>
        </p:nvSpPr>
        <p:spPr>
          <a:xfrm>
            <a:off x="0" y="829559"/>
            <a:ext cx="12192000" cy="56093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79FBA5D-E834-D84E-A7C1-14C50556700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0909E5-43EB-DF46-97C3-A5DAE5AF2FA8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EC3C20E-D7D0-374B-B50A-FDB786E60DC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3E05360-B04F-D449-B854-648C68716D2A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9CCA77D-50F1-5F42-8942-CD915F5277FF}"/>
              </a:ext>
            </a:extLst>
          </p:cNvPr>
          <p:cNvGrpSpPr/>
          <p:nvPr/>
        </p:nvGrpSpPr>
        <p:grpSpPr>
          <a:xfrm>
            <a:off x="8996245" y="140547"/>
            <a:ext cx="3038389" cy="6617838"/>
            <a:chOff x="8996245" y="140547"/>
            <a:chExt cx="3038389" cy="6617838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783CF2D-E251-D445-8E7E-CB89BDBBC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2ACF4E49-8EFB-F140-B13A-AA880D7A7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</p:grp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5373709" y="190460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10">
            <a:extLst>
              <a:ext uri="{FF2B5EF4-FFF2-40B4-BE49-F238E27FC236}">
                <a16:creationId xmlns:a16="http://schemas.microsoft.com/office/drawing/2014/main" id="{204F3B3C-D29D-4686-853B-B58F67023D67}"/>
              </a:ext>
            </a:extLst>
          </p:cNvPr>
          <p:cNvSpPr/>
          <p:nvPr/>
        </p:nvSpPr>
        <p:spPr>
          <a:xfrm>
            <a:off x="1750243" y="2196446"/>
            <a:ext cx="8691513" cy="3591612"/>
          </a:xfrm>
          <a:prstGeom prst="roundRect">
            <a:avLst>
              <a:gd name="adj" fmla="val 3370"/>
            </a:avLst>
          </a:prstGeom>
          <a:solidFill>
            <a:srgbClr val="C00000">
              <a:alpha val="10000"/>
            </a:srgbClr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2A6A906-7B44-4D1C-89BD-8BE7CF841EE7}"/>
                  </a:ext>
                </a:extLst>
              </p:cNvPr>
              <p:cNvSpPr txBox="1"/>
              <p:nvPr/>
            </p:nvSpPr>
            <p:spPr>
              <a:xfrm>
                <a:off x="1965247" y="2289784"/>
                <a:ext cx="8261506" cy="3403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Adobe 黑体 Std R" panose="020B0400000000000000" pitchFamily="34" charset="-122"/>
                    <a:ea typeface="Adobe 黑体 Std R" panose="020B0400000000000000" pitchFamily="34" charset="-122"/>
                  </a:rPr>
                  <a:t>1. </a:t>
                </a:r>
                <a:r>
                  <a:rPr lang="zh-CN" altLang="en-US" sz="2000" dirty="0">
                    <a:latin typeface="Adobe 黑体 Std R" panose="020B0400000000000000" pitchFamily="34" charset="-122"/>
                    <a:ea typeface="Adobe 黑体 Std R" panose="020B0400000000000000" pitchFamily="34" charset="-122"/>
                  </a:rPr>
                  <a:t>设置发送方和接受方共同选择的三个哈希函数，编写布谷鸟哈希算法；</a:t>
                </a:r>
                <a:endParaRPr lang="en-US" altLang="zh-CN" sz="2000" dirty="0">
                  <a:latin typeface="Adobe 黑体 Std R" panose="020B0400000000000000" pitchFamily="34" charset="-122"/>
                  <a:ea typeface="Adobe 黑体 Std R" panose="020B04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Adobe 黑体 Std R" panose="020B0400000000000000" pitchFamily="34" charset="-122"/>
                    <a:ea typeface="Adobe 黑体 Std R" panose="020B0400000000000000" pitchFamily="34" charset="-122"/>
                  </a:rPr>
                  <a:t>2. </a:t>
                </a:r>
                <a:r>
                  <a:rPr lang="zh-CN" altLang="en-US" sz="2000" dirty="0">
                    <a:latin typeface="Adobe 黑体 Std R" panose="020B0400000000000000" pitchFamily="34" charset="-122"/>
                    <a:ea typeface="Adobe 黑体 Std R" panose="020B0400000000000000" pitchFamily="34" charset="-122"/>
                  </a:rPr>
                  <a:t>执行布谷鸟哈希算法，将持有的隐私元素插入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  <a:ea typeface="Adobe 黑体 Std R" panose="020B0400000000000000" pitchFamily="34" charset="-122"/>
                      </a:rPr>
                      <m:t>仓库</m:t>
                    </m:r>
                  </m:oMath>
                </a14:m>
                <a:r>
                  <a:rPr lang="zh-CN" altLang="en-US" sz="2000" dirty="0">
                    <a:latin typeface="Adobe 黑体 Std R" panose="020B0400000000000000" pitchFamily="34" charset="-122"/>
                    <a:ea typeface="Adobe 黑体 Std R" panose="020B0400000000000000" pitchFamily="34" charset="-122"/>
                  </a:rPr>
                  <a:t>和储藏室中；</a:t>
                </a:r>
                <a:endParaRPr lang="en-US" altLang="zh-CN" sz="2000" dirty="0">
                  <a:latin typeface="Adobe 黑体 Std R" panose="020B0400000000000000" pitchFamily="34" charset="-122"/>
                  <a:ea typeface="Adobe 黑体 Std R" panose="020B04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Adobe 黑体 Std R" panose="020B0400000000000000" pitchFamily="34" charset="-122"/>
                    <a:ea typeface="Adobe 黑体 Std R" panose="020B0400000000000000" pitchFamily="34" charset="-122"/>
                  </a:rPr>
                  <a:t>3. </a:t>
                </a:r>
                <a:r>
                  <a:rPr lang="zh-CN" altLang="en-US" sz="2000" dirty="0">
                    <a:latin typeface="Adobe 黑体 Std R" panose="020B0400000000000000" pitchFamily="34" charset="-122"/>
                    <a:ea typeface="Adobe 黑体 Std R" panose="020B0400000000000000" pitchFamily="34" charset="-122"/>
                  </a:rPr>
                  <a:t>编写并执行</a:t>
                </a:r>
                <a:r>
                  <a:rPr lang="en-US" altLang="zh-CN" sz="2000" dirty="0" err="1">
                    <a:latin typeface="Adobe 黑体 Std R" panose="020B0400000000000000" pitchFamily="34" charset="-122"/>
                    <a:ea typeface="Adobe 黑体 Std R" panose="020B0400000000000000" pitchFamily="34" charset="-122"/>
                  </a:rPr>
                  <a:t>BaRK</a:t>
                </a:r>
                <a:r>
                  <a:rPr lang="en-US" altLang="zh-CN" sz="2000" dirty="0">
                    <a:latin typeface="Adobe 黑体 Std R" panose="020B0400000000000000" pitchFamily="34" charset="-122"/>
                    <a:ea typeface="Adobe 黑体 Std R" panose="020B0400000000000000" pitchFamily="34" charset="-122"/>
                  </a:rPr>
                  <a:t>-OPRF</a:t>
                </a:r>
                <a:r>
                  <a:rPr lang="zh-CN" altLang="en-US" sz="2000" dirty="0">
                    <a:latin typeface="Adobe 黑体 Std R" panose="020B0400000000000000" pitchFamily="34" charset="-122"/>
                    <a:ea typeface="Adobe 黑体 Std R" panose="020B0400000000000000" pitchFamily="34" charset="-122"/>
                  </a:rPr>
                  <a:t>协议，双方得到不经意伪随机函数的种子；</a:t>
                </a:r>
                <a:endParaRPr lang="en-US" altLang="zh-CN" sz="2000" dirty="0">
                  <a:latin typeface="Adobe 黑体 Std R" panose="020B0400000000000000" pitchFamily="34" charset="-122"/>
                  <a:ea typeface="Adobe 黑体 Std R" panose="020B04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Adobe 黑体 Std R" panose="020B0400000000000000" pitchFamily="34" charset="-122"/>
                    <a:ea typeface="Adobe 黑体 Std R" panose="020B0400000000000000" pitchFamily="34" charset="-122"/>
                  </a:rPr>
                  <a:t>4. </a:t>
                </a:r>
                <a:r>
                  <a:rPr lang="zh-CN" altLang="en-US" sz="2000" dirty="0">
                    <a:latin typeface="Adobe 黑体 Std R" panose="020B0400000000000000" pitchFamily="34" charset="-122"/>
                    <a:ea typeface="Adobe 黑体 Std R" panose="020B0400000000000000" pitchFamily="34" charset="-122"/>
                  </a:rPr>
                  <a:t>让接收方计算隐私数据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Adobe 黑体 Std R" panose="020B0400000000000000" pitchFamily="34" charset="-122"/>
                      </a:rPr>
                      <m:t>𝑦</m:t>
                    </m:r>
                  </m:oMath>
                </a14:m>
                <a:r>
                  <a:rPr lang="zh-CN" altLang="en-US" sz="2000" dirty="0">
                    <a:latin typeface="Adobe 黑体 Std R" panose="020B0400000000000000" pitchFamily="34" charset="-122"/>
                    <a:ea typeface="Adobe 黑体 Std R" panose="020B0400000000000000" pitchFamily="34" charset="-122"/>
                  </a:rPr>
                  <a:t>的不经意伪随机函数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Adobe 黑体 Std R" panose="020B0400000000000000" pitchFamily="34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Adobe 黑体 Std R" panose="020B0400000000000000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Adobe 黑体 Std R" panose="020B0400000000000000" pitchFamily="34" charset="-122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dobe 黑体 Std R" panose="020B0400000000000000" pitchFamily="34" charset="-122"/>
                    <a:ea typeface="Adobe 黑体 Std R" panose="020B0400000000000000" pitchFamily="34" charset="-122"/>
                  </a:rPr>
                  <a:t>，发送方计算隐私</a:t>
                </a:r>
                <a:endParaRPr lang="en-US" altLang="zh-CN" sz="2000" dirty="0">
                  <a:latin typeface="Adobe 黑体 Std R" panose="020B0400000000000000" pitchFamily="34" charset="-122"/>
                  <a:ea typeface="Adobe 黑体 Std R" panose="020B04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Adobe 黑体 Std R" panose="020B0400000000000000" pitchFamily="34" charset="-122"/>
                    <a:ea typeface="Adobe 黑体 Std R" panose="020B0400000000000000" pitchFamily="34" charset="-122"/>
                  </a:rPr>
                  <a:t>     </a:t>
                </a:r>
                <a:r>
                  <a:rPr lang="zh-CN" altLang="en-US" sz="2000" dirty="0">
                    <a:latin typeface="Adobe 黑体 Std R" panose="020B0400000000000000" pitchFamily="34" charset="-122"/>
                    <a:ea typeface="Adobe 黑体 Std R" panose="020B0400000000000000" pitchFamily="34" charset="-122"/>
                  </a:rPr>
                  <a:t>数据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Adobe 黑体 Std R" panose="020B0400000000000000" pitchFamily="34" charset="-122"/>
                      </a:rPr>
                      <m:t>𝑥</m:t>
                    </m:r>
                  </m:oMath>
                </a14:m>
                <a:r>
                  <a:rPr lang="zh-CN" altLang="en-US" sz="2000" dirty="0">
                    <a:latin typeface="Adobe 黑体 Std R" panose="020B0400000000000000" pitchFamily="34" charset="-122"/>
                    <a:ea typeface="Adobe 黑体 Std R" panose="020B0400000000000000" pitchFamily="34" charset="-122"/>
                  </a:rPr>
                  <a:t>的不经意伪随机函数得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Adobe 黑体 Std R" panose="020B0400000000000000" pitchFamily="34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Adobe 黑体 Std R" panose="020B0400000000000000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Adobe 黑体 Std R" panose="020B0400000000000000" pitchFamily="34" charset="-122"/>
                          </a:rPr>
                          <m:t>𝐻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Adobe 黑体 Std R" panose="020B0400000000000000" pitchFamily="34" charset="-12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000" i="1" dirty="0" smtClean="0">
                            <a:latin typeface="Cambria Math" panose="02040503050406030204" pitchFamily="18" charset="0"/>
                            <a:ea typeface="Adobe 黑体 Std R" panose="020B0400000000000000" pitchFamily="34" charset="-122"/>
                          </a:rPr>
                          <m:t>x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Adobe 黑体 Std R" panose="020B0400000000000000" pitchFamily="34" charset="-122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dobe 黑体 Std R" panose="020B0400000000000000" pitchFamily="34" charset="-122"/>
                    <a:ea typeface="Adobe 黑体 Std R" panose="020B0400000000000000" pitchFamily="34" charset="-122"/>
                  </a:rPr>
                  <a:t> 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Adobe 黑体 Std R" panose="020B0400000000000000" pitchFamily="34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Adobe 黑体 Std R" panose="020B0400000000000000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Adobe 黑体 Std R" panose="020B0400000000000000" pitchFamily="34" charset="-122"/>
                          </a:rPr>
                          <m:t>𝑆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Adobe 黑体 Std R" panose="020B0400000000000000" pitchFamily="34" charset="-12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  <a:ea typeface="Adobe 黑体 Std R" panose="020B0400000000000000" pitchFamily="34" charset="-122"/>
                          </a:rPr>
                          <m:t>x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Adobe 黑体 Std R" panose="020B0400000000000000" pitchFamily="34" charset="-122"/>
                          </a:rPr>
                          <m:t>)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  <a:ea typeface="Adobe 黑体 Std R" panose="020B0400000000000000" pitchFamily="34" charset="-122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Adobe 黑体 Std R" panose="020B0400000000000000" pitchFamily="34" charset="-122"/>
                    <a:ea typeface="Adobe 黑体 Std R" panose="020B0400000000000000" pitchFamily="34" charset="-122"/>
                  </a:rPr>
                  <a:t>，传输给接受方；</a:t>
                </a:r>
                <a:endParaRPr lang="en-US" altLang="zh-CN" sz="2000" dirty="0">
                  <a:latin typeface="Adobe 黑体 Std R" panose="020B0400000000000000" pitchFamily="34" charset="-122"/>
                  <a:ea typeface="Adobe 黑体 Std R" panose="020B04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Adobe 黑体 Std R" panose="020B0400000000000000" pitchFamily="34" charset="-122"/>
                    <a:ea typeface="Adobe 黑体 Std R" panose="020B0400000000000000" pitchFamily="34" charset="-122"/>
                  </a:rPr>
                  <a:t>5. </a:t>
                </a:r>
                <a:r>
                  <a:rPr lang="zh-CN" altLang="en-US" sz="2000" dirty="0">
                    <a:latin typeface="Adobe 黑体 Std R" panose="020B0400000000000000" pitchFamily="34" charset="-122"/>
                    <a:ea typeface="Adobe 黑体 Std R" panose="020B0400000000000000" pitchFamily="34" charset="-122"/>
                  </a:rPr>
                  <a:t>接受方在集合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Adobe 黑体 Std R" panose="020B0400000000000000" pitchFamily="34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Adobe 黑体 Std R" panose="020B0400000000000000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Adobe 黑体 Std R" panose="020B0400000000000000" pitchFamily="34" charset="-122"/>
                          </a:rPr>
                          <m:t>𝐻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Adobe 黑体 Std R" panose="020B0400000000000000" pitchFamily="34" charset="-12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000" i="1" dirty="0" smtClean="0">
                            <a:latin typeface="Cambria Math" panose="02040503050406030204" pitchFamily="18" charset="0"/>
                            <a:ea typeface="Adobe 黑体 Std R" panose="020B0400000000000000" pitchFamily="34" charset="-122"/>
                          </a:rPr>
                          <m:t>x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Adobe 黑体 Std R" panose="020B0400000000000000" pitchFamily="34" charset="-122"/>
                          </a:rPr>
                          <m:t>)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Adobe 黑体 Std R" panose="020B0400000000000000" pitchFamily="34" charset="-122"/>
                      </a:rPr>
                      <m:t>. 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Adobe 黑体 Std R" panose="020B0400000000000000" pitchFamily="34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Adobe 黑体 Std R" panose="020B0400000000000000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Adobe 黑体 Std R" panose="020B0400000000000000" pitchFamily="34" charset="-122"/>
                          </a:rPr>
                          <m:t>𝑆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Adobe 黑体 Std R" panose="020B0400000000000000" pitchFamily="34" charset="-12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  <a:ea typeface="Adobe 黑体 Std R" panose="020B0400000000000000" pitchFamily="34" charset="-122"/>
                          </a:rPr>
                          <m:t>x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Adobe 黑体 Std R" panose="020B0400000000000000" pitchFamily="34" charset="-122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dobe 黑体 Std R" panose="020B0400000000000000" pitchFamily="34" charset="-122"/>
                    <a:ea typeface="Adobe 黑体 Std R" panose="020B0400000000000000" pitchFamily="34" charset="-122"/>
                  </a:rPr>
                  <a:t>中查找，对比得到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Adobe 黑体 Std R" panose="020B0400000000000000" pitchFamily="34" charset="-122"/>
                      </a:rPr>
                      <m:t>𝑋</m:t>
                    </m:r>
                  </m:oMath>
                </a14:m>
                <a:r>
                  <a:rPr lang="zh-CN" altLang="en-US" sz="2000" dirty="0">
                    <a:latin typeface="Adobe 黑体 Std R" panose="020B0400000000000000" pitchFamily="34" charset="-122"/>
                    <a:ea typeface="Adobe 黑体 Std R" panose="020B0400000000000000" pitchFamily="34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Adobe 黑体 Std R" panose="020B0400000000000000" pitchFamily="34" charset="-122"/>
                      </a:rPr>
                      <m:t>𝑌</m:t>
                    </m:r>
                  </m:oMath>
                </a14:m>
                <a:r>
                  <a:rPr lang="zh-CN" altLang="en-US" sz="2000" dirty="0">
                    <a:latin typeface="Adobe 黑体 Std R" panose="020B0400000000000000" pitchFamily="34" charset="-122"/>
                    <a:ea typeface="Adobe 黑体 Std R" panose="020B0400000000000000" pitchFamily="34" charset="-122"/>
                  </a:rPr>
                  <a:t>的交集；</a:t>
                </a:r>
                <a:endParaRPr lang="en-US" altLang="zh-CN" sz="2000" dirty="0">
                  <a:latin typeface="Adobe 黑体 Std R" panose="020B0400000000000000" pitchFamily="34" charset="-122"/>
                  <a:ea typeface="Adobe 黑体 Std R" panose="020B04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Adobe 黑体 Std R" panose="020B0400000000000000" pitchFamily="34" charset="-122"/>
                    <a:ea typeface="Adobe 黑体 Std R" panose="020B0400000000000000" pitchFamily="34" charset="-122"/>
                  </a:rPr>
                  <a:t>6. </a:t>
                </a:r>
                <a:r>
                  <a:rPr lang="zh-CN" altLang="en-US" sz="2000" dirty="0">
                    <a:latin typeface="Adobe 黑体 Std R" panose="020B0400000000000000" pitchFamily="34" charset="-122"/>
                    <a:ea typeface="Adobe 黑体 Std R" panose="020B0400000000000000" pitchFamily="34" charset="-122"/>
                  </a:rPr>
                  <a:t>输出交集结果。</a:t>
                </a:r>
                <a:endParaRPr lang="en-US" altLang="zh-CN" sz="2000" dirty="0">
                  <a:latin typeface="Adobe 黑体 Std R" panose="020B0400000000000000" pitchFamily="34" charset="-122"/>
                  <a:ea typeface="Adobe 黑体 Std R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2A6A906-7B44-4D1C-89BD-8BE7CF841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247" y="2289784"/>
                <a:ext cx="8261506" cy="3403304"/>
              </a:xfrm>
              <a:prstGeom prst="rect">
                <a:avLst/>
              </a:prstGeom>
              <a:blipFill>
                <a:blip r:embed="rId5"/>
                <a:stretch>
                  <a:fillRect l="-737" r="-1401" b="-2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377B0E18-47E8-C01C-BC0F-2639945CAE89}"/>
              </a:ext>
            </a:extLst>
          </p:cNvPr>
          <p:cNvSpPr txBox="1"/>
          <p:nvPr/>
        </p:nvSpPr>
        <p:spPr>
          <a:xfrm>
            <a:off x="5348878" y="18642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研究成果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3FBB0F6-FD55-F389-2327-519A6A7B7799}"/>
              </a:ext>
            </a:extLst>
          </p:cNvPr>
          <p:cNvGrpSpPr/>
          <p:nvPr/>
        </p:nvGrpSpPr>
        <p:grpSpPr>
          <a:xfrm>
            <a:off x="926969" y="1237065"/>
            <a:ext cx="3484775" cy="748974"/>
            <a:chOff x="985564" y="1284199"/>
            <a:chExt cx="3484775" cy="748974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C1A119C-1873-2BAE-8130-6B8BE76E5B6E}"/>
                </a:ext>
              </a:extLst>
            </p:cNvPr>
            <p:cNvSpPr txBox="1"/>
            <p:nvPr/>
          </p:nvSpPr>
          <p:spPr>
            <a:xfrm>
              <a:off x="985564" y="1325287"/>
              <a:ext cx="5004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ZhenyanGB" panose="02010600030101010101" pitchFamily="2" charset="-122"/>
                  <a:ea typeface="ZhenyanGB" panose="02010600030101010101" pitchFamily="2" charset="-122"/>
                </a:rPr>
                <a:t>5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ZhenyanGB" panose="02010600030101010101" pitchFamily="2" charset="-122"/>
                <a:ea typeface="ZhenyanGB" panose="02010600030101010101" pitchFamily="2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0E40431-4D77-4507-A941-C9D52B602D6C}"/>
                </a:ext>
              </a:extLst>
            </p:cNvPr>
            <p:cNvSpPr txBox="1"/>
            <p:nvPr/>
          </p:nvSpPr>
          <p:spPr>
            <a:xfrm>
              <a:off x="1453073" y="1284199"/>
              <a:ext cx="3017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复现</a:t>
              </a:r>
              <a:endParaRPr kumimoji="1" lang="en-US" altLang="zh-CN" sz="20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编程思路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4BD91B25-794D-5B31-477E-D9D06F7A59AF}"/>
              </a:ext>
            </a:extLst>
          </p:cNvPr>
          <p:cNvSpPr txBox="1"/>
          <p:nvPr/>
        </p:nvSpPr>
        <p:spPr>
          <a:xfrm>
            <a:off x="4869656" y="21470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4162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 90">
            <a:extLst>
              <a:ext uri="{FF2B5EF4-FFF2-40B4-BE49-F238E27FC236}">
                <a16:creationId xmlns:a16="http://schemas.microsoft.com/office/drawing/2014/main" id="{1A06C888-361E-659C-0B44-300182E8B62E}"/>
              </a:ext>
            </a:extLst>
          </p:cNvPr>
          <p:cNvSpPr/>
          <p:nvPr/>
        </p:nvSpPr>
        <p:spPr>
          <a:xfrm>
            <a:off x="0" y="838986"/>
            <a:ext cx="12192000" cy="559991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此方案虽然安全但并不快速，实现参与方和发送发隐私集合大小分别为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万、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万、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万数据的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PSI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计算分别需要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12s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105s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307s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1" lang="zh-CN" altLang="en-US" dirty="0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80AA2F0B-38A9-D64C-A02A-99FB95836121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4CEFFD7-088D-AF46-978D-7C3BF7140486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ABF1FAC4-5B70-0840-AD65-EBF2A92CDFDC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B4D7F229-B966-FE4B-859B-06FAD3C94F2F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37DA02AB-0213-5549-8EB6-2F11015FBF6E}"/>
              </a:ext>
            </a:extLst>
          </p:cNvPr>
          <p:cNvGrpSpPr/>
          <p:nvPr/>
        </p:nvGrpSpPr>
        <p:grpSpPr>
          <a:xfrm>
            <a:off x="8996245" y="140547"/>
            <a:ext cx="3038389" cy="6617838"/>
            <a:chOff x="8996245" y="140547"/>
            <a:chExt cx="3038389" cy="6617838"/>
          </a:xfrm>
        </p:grpSpPr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5900BA03-F0EB-F74C-B3CE-28F47A853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686A56E5-F39F-9747-8F09-EEBF25AA8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00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六项循环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6427966-91F1-0849-B14E-0E17CC3BB537}"/>
              </a:ext>
            </a:extLst>
          </p:cNvPr>
          <p:cNvGrpSpPr/>
          <p:nvPr/>
        </p:nvGrpSpPr>
        <p:grpSpPr>
          <a:xfrm>
            <a:off x="4114299" y="1883067"/>
            <a:ext cx="3963402" cy="3601826"/>
            <a:chOff x="4114336" y="1637970"/>
            <a:chExt cx="3963402" cy="3601826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1D142BDF-55BD-E644-903E-71B1CBB8817B}"/>
                </a:ext>
              </a:extLst>
            </p:cNvPr>
            <p:cNvSpPr/>
            <p:nvPr/>
          </p:nvSpPr>
          <p:spPr>
            <a:xfrm>
              <a:off x="4267788" y="1637970"/>
              <a:ext cx="3601826" cy="3601826"/>
            </a:xfrm>
            <a:prstGeom prst="ellipse">
              <a:avLst/>
            </a:prstGeom>
            <a:solidFill>
              <a:srgbClr val="C00000">
                <a:alpha val="1000"/>
              </a:srgbClr>
            </a:solidFill>
            <a:ln w="19050">
              <a:solidFill>
                <a:srgbClr val="C00000">
                  <a:alpha val="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7B2CB9B5-A37F-5B43-BB3D-F0EB3C6A51DB}"/>
                </a:ext>
              </a:extLst>
            </p:cNvPr>
            <p:cNvSpPr/>
            <p:nvPr/>
          </p:nvSpPr>
          <p:spPr>
            <a:xfrm>
              <a:off x="4717017" y="2088867"/>
              <a:ext cx="2730262" cy="2730262"/>
            </a:xfrm>
            <a:prstGeom prst="ellipse">
              <a:avLst/>
            </a:prstGeom>
            <a:solidFill>
              <a:srgbClr val="C00000">
                <a:alpha val="2000"/>
              </a:srgbClr>
            </a:solidFill>
            <a:ln w="19050">
              <a:solidFill>
                <a:srgbClr val="C00000">
                  <a:alpha val="1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BDA87D2A-A05E-B24E-ADD1-135FEC092CE3}"/>
                </a:ext>
              </a:extLst>
            </p:cNvPr>
            <p:cNvGrpSpPr/>
            <p:nvPr/>
          </p:nvGrpSpPr>
          <p:grpSpPr>
            <a:xfrm>
              <a:off x="7554849" y="3177438"/>
              <a:ext cx="522889" cy="522889"/>
              <a:chOff x="4847246" y="4645684"/>
              <a:chExt cx="522889" cy="522889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6E42B73E-D931-DE4A-978B-41EFBEC6FF33}"/>
                  </a:ext>
                </a:extLst>
              </p:cNvPr>
              <p:cNvSpPr/>
              <p:nvPr/>
            </p:nvSpPr>
            <p:spPr>
              <a:xfrm>
                <a:off x="4847246" y="4645684"/>
                <a:ext cx="522889" cy="522889"/>
              </a:xfrm>
              <a:prstGeom prst="ellipse">
                <a:avLst/>
              </a:prstGeom>
              <a:solidFill>
                <a:srgbClr val="C000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5" name="图形 21">
                <a:extLst>
                  <a:ext uri="{FF2B5EF4-FFF2-40B4-BE49-F238E27FC236}">
                    <a16:creationId xmlns:a16="http://schemas.microsoft.com/office/drawing/2014/main" id="{05424003-A212-0F48-81FD-60ACE2CDFEE2}"/>
                  </a:ext>
                </a:extLst>
              </p:cNvPr>
              <p:cNvSpPr/>
              <p:nvPr/>
            </p:nvSpPr>
            <p:spPr>
              <a:xfrm>
                <a:off x="4987790" y="4765855"/>
                <a:ext cx="241800" cy="299460"/>
              </a:xfrm>
              <a:custGeom>
                <a:avLst/>
                <a:gdLst>
                  <a:gd name="connsiteX0" fmla="*/ 1479037 w 1538198"/>
                  <a:gd name="connsiteY0" fmla="*/ 224814 h 1905000"/>
                  <a:gd name="connsiteX1" fmla="*/ 1419876 w 1538198"/>
                  <a:gd name="connsiteY1" fmla="*/ 283975 h 1905000"/>
                  <a:gd name="connsiteX2" fmla="*/ 1419876 w 1538198"/>
                  <a:gd name="connsiteY2" fmla="*/ 1656522 h 1905000"/>
                  <a:gd name="connsiteX3" fmla="*/ 1301552 w 1538198"/>
                  <a:gd name="connsiteY3" fmla="*/ 1774844 h 1905000"/>
                  <a:gd name="connsiteX4" fmla="*/ 260310 w 1538198"/>
                  <a:gd name="connsiteY4" fmla="*/ 1774844 h 1905000"/>
                  <a:gd name="connsiteX5" fmla="*/ 106490 w 1538198"/>
                  <a:gd name="connsiteY5" fmla="*/ 1656522 h 1905000"/>
                  <a:gd name="connsiteX6" fmla="*/ 106490 w 1538198"/>
                  <a:gd name="connsiteY6" fmla="*/ 1526366 h 1905000"/>
                  <a:gd name="connsiteX7" fmla="*/ 248478 w 1538198"/>
                  <a:gd name="connsiteY7" fmla="*/ 1431708 h 1905000"/>
                  <a:gd name="connsiteX8" fmla="*/ 1242391 w 1538198"/>
                  <a:gd name="connsiteY8" fmla="*/ 1431708 h 1905000"/>
                  <a:gd name="connsiteX9" fmla="*/ 1301552 w 1538198"/>
                  <a:gd name="connsiteY9" fmla="*/ 1372547 h 1905000"/>
                  <a:gd name="connsiteX10" fmla="*/ 1301552 w 1538198"/>
                  <a:gd name="connsiteY10" fmla="*/ 212980 h 1905000"/>
                  <a:gd name="connsiteX11" fmla="*/ 1064906 w 1538198"/>
                  <a:gd name="connsiteY11" fmla="*/ 0 h 1905000"/>
                  <a:gd name="connsiteX12" fmla="*/ 260310 w 1538198"/>
                  <a:gd name="connsiteY12" fmla="*/ 0 h 1905000"/>
                  <a:gd name="connsiteX13" fmla="*/ 0 w 1538198"/>
                  <a:gd name="connsiteY13" fmla="*/ 212980 h 1905000"/>
                  <a:gd name="connsiteX14" fmla="*/ 0 w 1538198"/>
                  <a:gd name="connsiteY14" fmla="*/ 1668354 h 1905000"/>
                  <a:gd name="connsiteX15" fmla="*/ 0 w 1538198"/>
                  <a:gd name="connsiteY15" fmla="*/ 1680186 h 1905000"/>
                  <a:gd name="connsiteX16" fmla="*/ 0 w 1538198"/>
                  <a:gd name="connsiteY16" fmla="*/ 1703851 h 1905000"/>
                  <a:gd name="connsiteX17" fmla="*/ 224814 w 1538198"/>
                  <a:gd name="connsiteY17" fmla="*/ 1905000 h 1905000"/>
                  <a:gd name="connsiteX18" fmla="*/ 236646 w 1538198"/>
                  <a:gd name="connsiteY18" fmla="*/ 1905000 h 1905000"/>
                  <a:gd name="connsiteX19" fmla="*/ 248478 w 1538198"/>
                  <a:gd name="connsiteY19" fmla="*/ 1905000 h 1905000"/>
                  <a:gd name="connsiteX20" fmla="*/ 1301552 w 1538198"/>
                  <a:gd name="connsiteY20" fmla="*/ 1905000 h 1905000"/>
                  <a:gd name="connsiteX21" fmla="*/ 1538198 w 1538198"/>
                  <a:gd name="connsiteY21" fmla="*/ 1680186 h 1905000"/>
                  <a:gd name="connsiteX22" fmla="*/ 1538198 w 1538198"/>
                  <a:gd name="connsiteY22" fmla="*/ 283975 h 1905000"/>
                  <a:gd name="connsiteX23" fmla="*/ 1479037 w 1538198"/>
                  <a:gd name="connsiteY23" fmla="*/ 224814 h 1905000"/>
                  <a:gd name="connsiteX24" fmla="*/ 1254223 w 1538198"/>
                  <a:gd name="connsiteY24" fmla="*/ 1550032 h 1905000"/>
                  <a:gd name="connsiteX25" fmla="*/ 283975 w 1538198"/>
                  <a:gd name="connsiteY25" fmla="*/ 1550032 h 1905000"/>
                  <a:gd name="connsiteX26" fmla="*/ 224814 w 1538198"/>
                  <a:gd name="connsiteY26" fmla="*/ 1609193 h 1905000"/>
                  <a:gd name="connsiteX27" fmla="*/ 283975 w 1538198"/>
                  <a:gd name="connsiteY27" fmla="*/ 1668354 h 1905000"/>
                  <a:gd name="connsiteX28" fmla="*/ 1254223 w 1538198"/>
                  <a:gd name="connsiteY28" fmla="*/ 1668354 h 1905000"/>
                  <a:gd name="connsiteX29" fmla="*/ 1313384 w 1538198"/>
                  <a:gd name="connsiteY29" fmla="*/ 1609193 h 1905000"/>
                  <a:gd name="connsiteX30" fmla="*/ 1254223 w 1538198"/>
                  <a:gd name="connsiteY30" fmla="*/ 1550032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538198" h="1905000">
                    <a:moveTo>
                      <a:pt x="1479037" y="224814"/>
                    </a:moveTo>
                    <a:cubicBezTo>
                      <a:pt x="1443540" y="224814"/>
                      <a:pt x="1419876" y="248478"/>
                      <a:pt x="1419876" y="283975"/>
                    </a:cubicBezTo>
                    <a:lnTo>
                      <a:pt x="1419876" y="1656522"/>
                    </a:lnTo>
                    <a:cubicBezTo>
                      <a:pt x="1419876" y="1715683"/>
                      <a:pt x="1360714" y="1774844"/>
                      <a:pt x="1301552" y="1774844"/>
                    </a:cubicBezTo>
                    <a:lnTo>
                      <a:pt x="260310" y="1774844"/>
                    </a:lnTo>
                    <a:cubicBezTo>
                      <a:pt x="189317" y="1774844"/>
                      <a:pt x="106490" y="1715683"/>
                      <a:pt x="106490" y="1656522"/>
                    </a:cubicBezTo>
                    <a:lnTo>
                      <a:pt x="106490" y="1526366"/>
                    </a:lnTo>
                    <a:cubicBezTo>
                      <a:pt x="106490" y="1467205"/>
                      <a:pt x="177485" y="1431708"/>
                      <a:pt x="248478" y="1431708"/>
                    </a:cubicBezTo>
                    <a:lnTo>
                      <a:pt x="1242391" y="1431708"/>
                    </a:lnTo>
                    <a:cubicBezTo>
                      <a:pt x="1277889" y="1431708"/>
                      <a:pt x="1301552" y="1408044"/>
                      <a:pt x="1301552" y="1372547"/>
                    </a:cubicBezTo>
                    <a:lnTo>
                      <a:pt x="1301552" y="212980"/>
                    </a:lnTo>
                    <a:cubicBezTo>
                      <a:pt x="1301552" y="82826"/>
                      <a:pt x="1206894" y="0"/>
                      <a:pt x="1064906" y="0"/>
                    </a:cubicBezTo>
                    <a:lnTo>
                      <a:pt x="260310" y="0"/>
                    </a:lnTo>
                    <a:cubicBezTo>
                      <a:pt x="130156" y="0"/>
                      <a:pt x="0" y="70994"/>
                      <a:pt x="0" y="212980"/>
                    </a:cubicBezTo>
                    <a:lnTo>
                      <a:pt x="0" y="1668354"/>
                    </a:lnTo>
                    <a:cubicBezTo>
                      <a:pt x="0" y="1668354"/>
                      <a:pt x="0" y="1668354"/>
                      <a:pt x="0" y="1680186"/>
                    </a:cubicBezTo>
                    <a:cubicBezTo>
                      <a:pt x="0" y="1692020"/>
                      <a:pt x="0" y="1692020"/>
                      <a:pt x="0" y="1703851"/>
                    </a:cubicBezTo>
                    <a:cubicBezTo>
                      <a:pt x="11832" y="1810342"/>
                      <a:pt x="118322" y="1893168"/>
                      <a:pt x="224814" y="1905000"/>
                    </a:cubicBezTo>
                    <a:cubicBezTo>
                      <a:pt x="224814" y="1905000"/>
                      <a:pt x="236646" y="1905000"/>
                      <a:pt x="236646" y="1905000"/>
                    </a:cubicBezTo>
                    <a:cubicBezTo>
                      <a:pt x="236646" y="1905000"/>
                      <a:pt x="236646" y="1905000"/>
                      <a:pt x="248478" y="1905000"/>
                    </a:cubicBezTo>
                    <a:lnTo>
                      <a:pt x="1301552" y="1905000"/>
                    </a:lnTo>
                    <a:cubicBezTo>
                      <a:pt x="1431708" y="1905000"/>
                      <a:pt x="1538198" y="1798510"/>
                      <a:pt x="1538198" y="1680186"/>
                    </a:cubicBezTo>
                    <a:lnTo>
                      <a:pt x="1538198" y="283975"/>
                    </a:lnTo>
                    <a:cubicBezTo>
                      <a:pt x="1538198" y="260310"/>
                      <a:pt x="1514535" y="224814"/>
                      <a:pt x="1479037" y="224814"/>
                    </a:cubicBezTo>
                    <a:close/>
                    <a:moveTo>
                      <a:pt x="1254223" y="1550032"/>
                    </a:moveTo>
                    <a:lnTo>
                      <a:pt x="283975" y="1550032"/>
                    </a:lnTo>
                    <a:cubicBezTo>
                      <a:pt x="248478" y="1550032"/>
                      <a:pt x="224814" y="1573696"/>
                      <a:pt x="224814" y="1609193"/>
                    </a:cubicBezTo>
                    <a:cubicBezTo>
                      <a:pt x="224814" y="1644690"/>
                      <a:pt x="248478" y="1668354"/>
                      <a:pt x="283975" y="1668354"/>
                    </a:cubicBezTo>
                    <a:lnTo>
                      <a:pt x="1254223" y="1668354"/>
                    </a:lnTo>
                    <a:cubicBezTo>
                      <a:pt x="1289721" y="1668354"/>
                      <a:pt x="1313384" y="1644690"/>
                      <a:pt x="1313384" y="1609193"/>
                    </a:cubicBezTo>
                    <a:cubicBezTo>
                      <a:pt x="1313384" y="1573696"/>
                      <a:pt x="1289721" y="1550032"/>
                      <a:pt x="1254223" y="1550032"/>
                    </a:cubicBezTo>
                    <a:close/>
                  </a:path>
                </a:pathLst>
              </a:custGeom>
              <a:solidFill>
                <a:schemeClr val="bg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B9A5E8CE-818A-CF45-8906-59F76BD446D4}"/>
                </a:ext>
              </a:extLst>
            </p:cNvPr>
            <p:cNvSpPr/>
            <p:nvPr/>
          </p:nvSpPr>
          <p:spPr>
            <a:xfrm>
              <a:off x="5502358" y="2885950"/>
              <a:ext cx="1132688" cy="113268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8BC6D53-BFB5-514A-8108-8DD46BB02766}"/>
                </a:ext>
              </a:extLst>
            </p:cNvPr>
            <p:cNvSpPr txBox="1"/>
            <p:nvPr/>
          </p:nvSpPr>
          <p:spPr>
            <a:xfrm>
              <a:off x="5692912" y="3041605"/>
              <a:ext cx="787395" cy="86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zh-CN" altLang="en-US" sz="2000" b="1" spc="300" dirty="0">
                  <a:solidFill>
                    <a:schemeClr val="bg1"/>
                  </a:solidFill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核心</a:t>
              </a:r>
              <a:endParaRPr kumimoji="1" lang="en-US" altLang="zh-CN" sz="2000" b="1" spc="300" dirty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zh-CN" altLang="en-US" sz="2000" b="1" spc="300" dirty="0">
                  <a:solidFill>
                    <a:schemeClr val="bg1"/>
                  </a:solidFill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模块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60B258F-7167-8C40-9204-1AAFBE4E72AA}"/>
                </a:ext>
              </a:extLst>
            </p:cNvPr>
            <p:cNvGrpSpPr/>
            <p:nvPr/>
          </p:nvGrpSpPr>
          <p:grpSpPr>
            <a:xfrm rot="1800000">
              <a:off x="4936238" y="2288302"/>
              <a:ext cx="2327988" cy="2327984"/>
              <a:chOff x="4212018" y="1513489"/>
              <a:chExt cx="3831023" cy="3831021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FC8A81A6-A8E9-1A4C-A450-8FF502116F8E}"/>
                  </a:ext>
                </a:extLst>
              </p:cNvPr>
              <p:cNvSpPr/>
              <p:nvPr/>
            </p:nvSpPr>
            <p:spPr>
              <a:xfrm>
                <a:off x="4976729" y="1513489"/>
                <a:ext cx="2238542" cy="3831021"/>
              </a:xfrm>
              <a:prstGeom prst="ellipse">
                <a:avLst/>
              </a:prstGeom>
              <a:noFill/>
              <a:ln w="25400">
                <a:solidFill>
                  <a:srgbClr val="C00000">
                    <a:alpha val="2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2EF009D5-55ED-3D47-941F-63288BDED1A8}"/>
                  </a:ext>
                </a:extLst>
              </p:cNvPr>
              <p:cNvSpPr/>
              <p:nvPr/>
            </p:nvSpPr>
            <p:spPr>
              <a:xfrm rot="3600000">
                <a:off x="5008258" y="1507707"/>
                <a:ext cx="2238542" cy="3831021"/>
              </a:xfrm>
              <a:prstGeom prst="ellipse">
                <a:avLst/>
              </a:prstGeom>
              <a:noFill/>
              <a:ln w="25400">
                <a:solidFill>
                  <a:srgbClr val="C00000">
                    <a:alpha val="2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89BFA3F8-2BFC-3643-914A-E02DA9F4A320}"/>
                  </a:ext>
                </a:extLst>
              </p:cNvPr>
              <p:cNvSpPr/>
              <p:nvPr/>
            </p:nvSpPr>
            <p:spPr>
              <a:xfrm rot="18000000">
                <a:off x="5008260" y="1513489"/>
                <a:ext cx="2238542" cy="3831021"/>
              </a:xfrm>
              <a:prstGeom prst="ellipse">
                <a:avLst/>
              </a:prstGeom>
              <a:noFill/>
              <a:ln w="25400">
                <a:solidFill>
                  <a:srgbClr val="C00000">
                    <a:alpha val="2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C919903-AFAE-7F4C-85C7-A9C4582D12E2}"/>
                </a:ext>
              </a:extLst>
            </p:cNvPr>
            <p:cNvGrpSpPr/>
            <p:nvPr/>
          </p:nvGrpSpPr>
          <p:grpSpPr>
            <a:xfrm>
              <a:off x="4906829" y="1711964"/>
              <a:ext cx="522889" cy="522889"/>
              <a:chOff x="4442144" y="1292356"/>
              <a:chExt cx="728945" cy="728945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A5B3E3D7-3753-3043-A35C-BDFE1B277AB4}"/>
                  </a:ext>
                </a:extLst>
              </p:cNvPr>
              <p:cNvSpPr/>
              <p:nvPr/>
            </p:nvSpPr>
            <p:spPr>
              <a:xfrm>
                <a:off x="4442144" y="1292356"/>
                <a:ext cx="728945" cy="728945"/>
              </a:xfrm>
              <a:prstGeom prst="ellipse">
                <a:avLst/>
              </a:prstGeom>
              <a:solidFill>
                <a:srgbClr val="C000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11" name="图形 13">
                <a:extLst>
                  <a:ext uri="{FF2B5EF4-FFF2-40B4-BE49-F238E27FC236}">
                    <a16:creationId xmlns:a16="http://schemas.microsoft.com/office/drawing/2014/main" id="{345971BD-FACF-A449-9D1C-723F5BEF7AC2}"/>
                  </a:ext>
                </a:extLst>
              </p:cNvPr>
              <p:cNvGrpSpPr/>
              <p:nvPr/>
            </p:nvGrpSpPr>
            <p:grpSpPr>
              <a:xfrm>
                <a:off x="4547822" y="1390791"/>
                <a:ext cx="517588" cy="517588"/>
                <a:chOff x="2260223" y="2319734"/>
                <a:chExt cx="1192986" cy="1192986"/>
              </a:xfrm>
              <a:solidFill>
                <a:schemeClr val="bg1"/>
              </a:solidFill>
            </p:grpSpPr>
            <p:sp>
              <p:nvSpPr>
                <p:cNvPr id="13" name="任意形状 12">
                  <a:extLst>
                    <a:ext uri="{FF2B5EF4-FFF2-40B4-BE49-F238E27FC236}">
                      <a16:creationId xmlns:a16="http://schemas.microsoft.com/office/drawing/2014/main" id="{5F33E2C5-FFFE-FE46-A6B2-89BB57D7A6BD}"/>
                    </a:ext>
                  </a:extLst>
                </p:cNvPr>
                <p:cNvSpPr/>
                <p:nvPr/>
              </p:nvSpPr>
              <p:spPr>
                <a:xfrm>
                  <a:off x="2273268" y="2489122"/>
                  <a:ext cx="1147416" cy="579806"/>
                </a:xfrm>
                <a:custGeom>
                  <a:avLst/>
                  <a:gdLst>
                    <a:gd name="connsiteX0" fmla="*/ 1092805 w 1147416"/>
                    <a:gd name="connsiteY0" fmla="*/ 196143 h 579806"/>
                    <a:gd name="connsiteX1" fmla="*/ 644577 w 1147416"/>
                    <a:gd name="connsiteY1" fmla="*/ 16503 h 579806"/>
                    <a:gd name="connsiteX2" fmla="*/ 488963 w 1147416"/>
                    <a:gd name="connsiteY2" fmla="*/ 26857 h 579806"/>
                    <a:gd name="connsiteX3" fmla="*/ 67219 w 1147416"/>
                    <a:gd name="connsiteY3" fmla="*/ 187863 h 579806"/>
                    <a:gd name="connsiteX4" fmla="*/ 67219 w 1147416"/>
                    <a:gd name="connsiteY4" fmla="*/ 290102 h 579806"/>
                    <a:gd name="connsiteX5" fmla="*/ 503447 w 1147416"/>
                    <a:gd name="connsiteY5" fmla="*/ 465995 h 579806"/>
                    <a:gd name="connsiteX6" fmla="*/ 654096 w 1147416"/>
                    <a:gd name="connsiteY6" fmla="*/ 461867 h 579806"/>
                    <a:gd name="connsiteX7" fmla="*/ 1026594 w 1147416"/>
                    <a:gd name="connsiteY7" fmla="*/ 303344 h 579806"/>
                    <a:gd name="connsiteX8" fmla="*/ 1026594 w 1147416"/>
                    <a:gd name="connsiteY8" fmla="*/ 455736 h 579806"/>
                    <a:gd name="connsiteX9" fmla="*/ 979829 w 1147416"/>
                    <a:gd name="connsiteY9" fmla="*/ 506223 h 579806"/>
                    <a:gd name="connsiteX10" fmla="*/ 1057207 w 1147416"/>
                    <a:gd name="connsiteY10" fmla="*/ 579807 h 579806"/>
                    <a:gd name="connsiteX11" fmla="*/ 1142052 w 1147416"/>
                    <a:gd name="connsiteY11" fmla="*/ 506128 h 579806"/>
                    <a:gd name="connsiteX12" fmla="*/ 1097768 w 1147416"/>
                    <a:gd name="connsiteY12" fmla="*/ 455736 h 579806"/>
                    <a:gd name="connsiteX13" fmla="*/ 1097768 w 1147416"/>
                    <a:gd name="connsiteY13" fmla="*/ 273209 h 579806"/>
                    <a:gd name="connsiteX14" fmla="*/ 1092805 w 1147416"/>
                    <a:gd name="connsiteY14" fmla="*/ 196143 h 579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147416" h="579806">
                      <a:moveTo>
                        <a:pt x="1092805" y="196143"/>
                      </a:moveTo>
                      <a:cubicBezTo>
                        <a:pt x="975678" y="147707"/>
                        <a:pt x="748867" y="57898"/>
                        <a:pt x="644577" y="16503"/>
                      </a:cubicBezTo>
                      <a:cubicBezTo>
                        <a:pt x="586216" y="-12463"/>
                        <a:pt x="552692" y="350"/>
                        <a:pt x="488963" y="26857"/>
                      </a:cubicBezTo>
                      <a:cubicBezTo>
                        <a:pt x="381356" y="67419"/>
                        <a:pt x="191385" y="141098"/>
                        <a:pt x="67219" y="187863"/>
                      </a:cubicBezTo>
                      <a:cubicBezTo>
                        <a:pt x="-25070" y="223056"/>
                        <a:pt x="-19702" y="248705"/>
                        <a:pt x="67219" y="290102"/>
                      </a:cubicBezTo>
                      <a:cubicBezTo>
                        <a:pt x="197588" y="350944"/>
                        <a:pt x="447161" y="445714"/>
                        <a:pt x="503447" y="465995"/>
                      </a:cubicBezTo>
                      <a:cubicBezTo>
                        <a:pt x="551716" y="487408"/>
                        <a:pt x="607072" y="485892"/>
                        <a:pt x="654096" y="461867"/>
                      </a:cubicBezTo>
                      <a:cubicBezTo>
                        <a:pt x="708306" y="437030"/>
                        <a:pt x="776186" y="405583"/>
                        <a:pt x="1026594" y="303344"/>
                      </a:cubicBezTo>
                      <a:lnTo>
                        <a:pt x="1026594" y="455736"/>
                      </a:lnTo>
                      <a:lnTo>
                        <a:pt x="979829" y="506223"/>
                      </a:lnTo>
                      <a:lnTo>
                        <a:pt x="1057207" y="579807"/>
                      </a:lnTo>
                      <a:lnTo>
                        <a:pt x="1142052" y="506128"/>
                      </a:lnTo>
                      <a:lnTo>
                        <a:pt x="1097768" y="455736"/>
                      </a:lnTo>
                      <a:lnTo>
                        <a:pt x="1097768" y="273209"/>
                      </a:lnTo>
                      <a:cubicBezTo>
                        <a:pt x="1126734" y="255314"/>
                        <a:pt x="1195855" y="240425"/>
                        <a:pt x="1092805" y="196143"/>
                      </a:cubicBezTo>
                      <a:close/>
                    </a:path>
                  </a:pathLst>
                </a:custGeom>
                <a:grpFill/>
                <a:ln w="11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" name="任意形状 15">
                  <a:extLst>
                    <a:ext uri="{FF2B5EF4-FFF2-40B4-BE49-F238E27FC236}">
                      <a16:creationId xmlns:a16="http://schemas.microsoft.com/office/drawing/2014/main" id="{EB2DDF4C-7AC7-AE4D-A38B-6A2175675B64}"/>
                    </a:ext>
                  </a:extLst>
                </p:cNvPr>
                <p:cNvSpPr/>
                <p:nvPr/>
              </p:nvSpPr>
              <p:spPr>
                <a:xfrm>
                  <a:off x="2517192" y="2924029"/>
                  <a:ext cx="652276" cy="424058"/>
                </a:xfrm>
                <a:custGeom>
                  <a:avLst/>
                  <a:gdLst>
                    <a:gd name="connsiteX0" fmla="*/ 422149 w 652276"/>
                    <a:gd name="connsiteY0" fmla="*/ 103528 h 424058"/>
                    <a:gd name="connsiteX1" fmla="*/ 239217 w 652276"/>
                    <a:gd name="connsiteY1" fmla="*/ 103528 h 424058"/>
                    <a:gd name="connsiteX2" fmla="*/ 0 w 652276"/>
                    <a:gd name="connsiteY2" fmla="*/ 20758 h 424058"/>
                    <a:gd name="connsiteX3" fmla="*/ 0 w 652276"/>
                    <a:gd name="connsiteY3" fmla="*/ 302589 h 424058"/>
                    <a:gd name="connsiteX4" fmla="*/ 335658 w 652276"/>
                    <a:gd name="connsiteY4" fmla="*/ 423868 h 424058"/>
                    <a:gd name="connsiteX5" fmla="*/ 652277 w 652276"/>
                    <a:gd name="connsiteY5" fmla="*/ 303018 h 424058"/>
                    <a:gd name="connsiteX6" fmla="*/ 652277 w 652276"/>
                    <a:gd name="connsiteY6" fmla="*/ 0 h 424058"/>
                    <a:gd name="connsiteX7" fmla="*/ 420837 w 652276"/>
                    <a:gd name="connsiteY7" fmla="*/ 103480 h 424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2276" h="424058">
                      <a:moveTo>
                        <a:pt x="422149" y="103528"/>
                      </a:moveTo>
                      <a:cubicBezTo>
                        <a:pt x="363493" y="127316"/>
                        <a:pt x="297875" y="127316"/>
                        <a:pt x="239217" y="103528"/>
                      </a:cubicBezTo>
                      <a:cubicBezTo>
                        <a:pt x="146164" y="72080"/>
                        <a:pt x="68692" y="48483"/>
                        <a:pt x="0" y="20758"/>
                      </a:cubicBezTo>
                      <a:lnTo>
                        <a:pt x="0" y="302589"/>
                      </a:lnTo>
                      <a:cubicBezTo>
                        <a:pt x="92537" y="383983"/>
                        <a:pt x="212466" y="427315"/>
                        <a:pt x="335658" y="423868"/>
                      </a:cubicBezTo>
                      <a:cubicBezTo>
                        <a:pt x="452713" y="425239"/>
                        <a:pt x="565905" y="382035"/>
                        <a:pt x="652277" y="303018"/>
                      </a:cubicBezTo>
                      <a:lnTo>
                        <a:pt x="652277" y="0"/>
                      </a:lnTo>
                      <a:cubicBezTo>
                        <a:pt x="563279" y="37675"/>
                        <a:pt x="481345" y="78737"/>
                        <a:pt x="420837" y="103480"/>
                      </a:cubicBezTo>
                      <a:close/>
                    </a:path>
                  </a:pathLst>
                </a:custGeom>
                <a:grpFill/>
                <a:ln w="11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C8B90AC-C14F-AE4D-A625-E0672EA814DD}"/>
                </a:ext>
              </a:extLst>
            </p:cNvPr>
            <p:cNvGrpSpPr/>
            <p:nvPr/>
          </p:nvGrpSpPr>
          <p:grpSpPr>
            <a:xfrm>
              <a:off x="6693654" y="4678145"/>
              <a:ext cx="522889" cy="522889"/>
              <a:chOff x="4442144" y="1292356"/>
              <a:chExt cx="728945" cy="728945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08989767-CE0C-8145-9343-D553E8BF0FBA}"/>
                  </a:ext>
                </a:extLst>
              </p:cNvPr>
              <p:cNvSpPr/>
              <p:nvPr/>
            </p:nvSpPr>
            <p:spPr>
              <a:xfrm>
                <a:off x="4442144" y="1292356"/>
                <a:ext cx="728945" cy="728945"/>
              </a:xfrm>
              <a:prstGeom prst="ellipse">
                <a:avLst/>
              </a:prstGeom>
              <a:solidFill>
                <a:srgbClr val="C000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29" name="图形 13">
                <a:extLst>
                  <a:ext uri="{FF2B5EF4-FFF2-40B4-BE49-F238E27FC236}">
                    <a16:creationId xmlns:a16="http://schemas.microsoft.com/office/drawing/2014/main" id="{7F98A5C9-97E1-DE4A-A66D-741CD546D073}"/>
                  </a:ext>
                </a:extLst>
              </p:cNvPr>
              <p:cNvGrpSpPr/>
              <p:nvPr/>
            </p:nvGrpSpPr>
            <p:grpSpPr>
              <a:xfrm>
                <a:off x="4547822" y="1390791"/>
                <a:ext cx="517588" cy="517588"/>
                <a:chOff x="2260223" y="2319734"/>
                <a:chExt cx="1192986" cy="1192986"/>
              </a:xfrm>
              <a:solidFill>
                <a:schemeClr val="bg1"/>
              </a:solidFill>
            </p:grpSpPr>
            <p:sp>
              <p:nvSpPr>
                <p:cNvPr id="30" name="任意形状 29">
                  <a:extLst>
                    <a:ext uri="{FF2B5EF4-FFF2-40B4-BE49-F238E27FC236}">
                      <a16:creationId xmlns:a16="http://schemas.microsoft.com/office/drawing/2014/main" id="{E45E27C4-01BC-B549-ABCB-43FB77C26FA2}"/>
                    </a:ext>
                  </a:extLst>
                </p:cNvPr>
                <p:cNvSpPr/>
                <p:nvPr/>
              </p:nvSpPr>
              <p:spPr>
                <a:xfrm>
                  <a:off x="2273268" y="2489122"/>
                  <a:ext cx="1147416" cy="579806"/>
                </a:xfrm>
                <a:custGeom>
                  <a:avLst/>
                  <a:gdLst>
                    <a:gd name="connsiteX0" fmla="*/ 1092805 w 1147416"/>
                    <a:gd name="connsiteY0" fmla="*/ 196143 h 579806"/>
                    <a:gd name="connsiteX1" fmla="*/ 644577 w 1147416"/>
                    <a:gd name="connsiteY1" fmla="*/ 16503 h 579806"/>
                    <a:gd name="connsiteX2" fmla="*/ 488963 w 1147416"/>
                    <a:gd name="connsiteY2" fmla="*/ 26857 h 579806"/>
                    <a:gd name="connsiteX3" fmla="*/ 67219 w 1147416"/>
                    <a:gd name="connsiteY3" fmla="*/ 187863 h 579806"/>
                    <a:gd name="connsiteX4" fmla="*/ 67219 w 1147416"/>
                    <a:gd name="connsiteY4" fmla="*/ 290102 h 579806"/>
                    <a:gd name="connsiteX5" fmla="*/ 503447 w 1147416"/>
                    <a:gd name="connsiteY5" fmla="*/ 465995 h 579806"/>
                    <a:gd name="connsiteX6" fmla="*/ 654096 w 1147416"/>
                    <a:gd name="connsiteY6" fmla="*/ 461867 h 579806"/>
                    <a:gd name="connsiteX7" fmla="*/ 1026594 w 1147416"/>
                    <a:gd name="connsiteY7" fmla="*/ 303344 h 579806"/>
                    <a:gd name="connsiteX8" fmla="*/ 1026594 w 1147416"/>
                    <a:gd name="connsiteY8" fmla="*/ 455736 h 579806"/>
                    <a:gd name="connsiteX9" fmla="*/ 979829 w 1147416"/>
                    <a:gd name="connsiteY9" fmla="*/ 506223 h 579806"/>
                    <a:gd name="connsiteX10" fmla="*/ 1057207 w 1147416"/>
                    <a:gd name="connsiteY10" fmla="*/ 579807 h 579806"/>
                    <a:gd name="connsiteX11" fmla="*/ 1142052 w 1147416"/>
                    <a:gd name="connsiteY11" fmla="*/ 506128 h 579806"/>
                    <a:gd name="connsiteX12" fmla="*/ 1097768 w 1147416"/>
                    <a:gd name="connsiteY12" fmla="*/ 455736 h 579806"/>
                    <a:gd name="connsiteX13" fmla="*/ 1097768 w 1147416"/>
                    <a:gd name="connsiteY13" fmla="*/ 273209 h 579806"/>
                    <a:gd name="connsiteX14" fmla="*/ 1092805 w 1147416"/>
                    <a:gd name="connsiteY14" fmla="*/ 196143 h 579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147416" h="579806">
                      <a:moveTo>
                        <a:pt x="1092805" y="196143"/>
                      </a:moveTo>
                      <a:cubicBezTo>
                        <a:pt x="975678" y="147707"/>
                        <a:pt x="748867" y="57898"/>
                        <a:pt x="644577" y="16503"/>
                      </a:cubicBezTo>
                      <a:cubicBezTo>
                        <a:pt x="586216" y="-12463"/>
                        <a:pt x="552692" y="350"/>
                        <a:pt x="488963" y="26857"/>
                      </a:cubicBezTo>
                      <a:cubicBezTo>
                        <a:pt x="381356" y="67419"/>
                        <a:pt x="191385" y="141098"/>
                        <a:pt x="67219" y="187863"/>
                      </a:cubicBezTo>
                      <a:cubicBezTo>
                        <a:pt x="-25070" y="223056"/>
                        <a:pt x="-19702" y="248705"/>
                        <a:pt x="67219" y="290102"/>
                      </a:cubicBezTo>
                      <a:cubicBezTo>
                        <a:pt x="197588" y="350944"/>
                        <a:pt x="447161" y="445714"/>
                        <a:pt x="503447" y="465995"/>
                      </a:cubicBezTo>
                      <a:cubicBezTo>
                        <a:pt x="551716" y="487408"/>
                        <a:pt x="607072" y="485892"/>
                        <a:pt x="654096" y="461867"/>
                      </a:cubicBezTo>
                      <a:cubicBezTo>
                        <a:pt x="708306" y="437030"/>
                        <a:pt x="776186" y="405583"/>
                        <a:pt x="1026594" y="303344"/>
                      </a:cubicBezTo>
                      <a:lnTo>
                        <a:pt x="1026594" y="455736"/>
                      </a:lnTo>
                      <a:lnTo>
                        <a:pt x="979829" y="506223"/>
                      </a:lnTo>
                      <a:lnTo>
                        <a:pt x="1057207" y="579807"/>
                      </a:lnTo>
                      <a:lnTo>
                        <a:pt x="1142052" y="506128"/>
                      </a:lnTo>
                      <a:lnTo>
                        <a:pt x="1097768" y="455736"/>
                      </a:lnTo>
                      <a:lnTo>
                        <a:pt x="1097768" y="273209"/>
                      </a:lnTo>
                      <a:cubicBezTo>
                        <a:pt x="1126734" y="255314"/>
                        <a:pt x="1195855" y="240425"/>
                        <a:pt x="1092805" y="196143"/>
                      </a:cubicBezTo>
                      <a:close/>
                    </a:path>
                  </a:pathLst>
                </a:custGeom>
                <a:grpFill/>
                <a:ln w="11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任意形状 30">
                  <a:extLst>
                    <a:ext uri="{FF2B5EF4-FFF2-40B4-BE49-F238E27FC236}">
                      <a16:creationId xmlns:a16="http://schemas.microsoft.com/office/drawing/2014/main" id="{C07C01C4-7DE0-CD48-914A-6C77E58D76D0}"/>
                    </a:ext>
                  </a:extLst>
                </p:cNvPr>
                <p:cNvSpPr/>
                <p:nvPr/>
              </p:nvSpPr>
              <p:spPr>
                <a:xfrm>
                  <a:off x="2517192" y="2924029"/>
                  <a:ext cx="652276" cy="424058"/>
                </a:xfrm>
                <a:custGeom>
                  <a:avLst/>
                  <a:gdLst>
                    <a:gd name="connsiteX0" fmla="*/ 422149 w 652276"/>
                    <a:gd name="connsiteY0" fmla="*/ 103528 h 424058"/>
                    <a:gd name="connsiteX1" fmla="*/ 239217 w 652276"/>
                    <a:gd name="connsiteY1" fmla="*/ 103528 h 424058"/>
                    <a:gd name="connsiteX2" fmla="*/ 0 w 652276"/>
                    <a:gd name="connsiteY2" fmla="*/ 20758 h 424058"/>
                    <a:gd name="connsiteX3" fmla="*/ 0 w 652276"/>
                    <a:gd name="connsiteY3" fmla="*/ 302589 h 424058"/>
                    <a:gd name="connsiteX4" fmla="*/ 335658 w 652276"/>
                    <a:gd name="connsiteY4" fmla="*/ 423868 h 424058"/>
                    <a:gd name="connsiteX5" fmla="*/ 652277 w 652276"/>
                    <a:gd name="connsiteY5" fmla="*/ 303018 h 424058"/>
                    <a:gd name="connsiteX6" fmla="*/ 652277 w 652276"/>
                    <a:gd name="connsiteY6" fmla="*/ 0 h 424058"/>
                    <a:gd name="connsiteX7" fmla="*/ 420837 w 652276"/>
                    <a:gd name="connsiteY7" fmla="*/ 103480 h 424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2276" h="424058">
                      <a:moveTo>
                        <a:pt x="422149" y="103528"/>
                      </a:moveTo>
                      <a:cubicBezTo>
                        <a:pt x="363493" y="127316"/>
                        <a:pt x="297875" y="127316"/>
                        <a:pt x="239217" y="103528"/>
                      </a:cubicBezTo>
                      <a:cubicBezTo>
                        <a:pt x="146164" y="72080"/>
                        <a:pt x="68692" y="48483"/>
                        <a:pt x="0" y="20758"/>
                      </a:cubicBezTo>
                      <a:lnTo>
                        <a:pt x="0" y="302589"/>
                      </a:lnTo>
                      <a:cubicBezTo>
                        <a:pt x="92537" y="383983"/>
                        <a:pt x="212466" y="427315"/>
                        <a:pt x="335658" y="423868"/>
                      </a:cubicBezTo>
                      <a:cubicBezTo>
                        <a:pt x="452713" y="425239"/>
                        <a:pt x="565905" y="382035"/>
                        <a:pt x="652277" y="303018"/>
                      </a:cubicBezTo>
                      <a:lnTo>
                        <a:pt x="652277" y="0"/>
                      </a:lnTo>
                      <a:cubicBezTo>
                        <a:pt x="563279" y="37675"/>
                        <a:pt x="481345" y="78737"/>
                        <a:pt x="420837" y="103480"/>
                      </a:cubicBezTo>
                      <a:close/>
                    </a:path>
                  </a:pathLst>
                </a:custGeom>
                <a:grpFill/>
                <a:ln w="11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A522D8BA-DFCE-0848-BB99-99B773AC4C31}"/>
                </a:ext>
              </a:extLst>
            </p:cNvPr>
            <p:cNvGrpSpPr/>
            <p:nvPr/>
          </p:nvGrpSpPr>
          <p:grpSpPr>
            <a:xfrm>
              <a:off x="4902875" y="4684383"/>
              <a:ext cx="522889" cy="522889"/>
              <a:chOff x="4847246" y="4645684"/>
              <a:chExt cx="522889" cy="522889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206AC33C-385E-924F-9B44-17BE3B1FEB1A}"/>
                  </a:ext>
                </a:extLst>
              </p:cNvPr>
              <p:cNvSpPr/>
              <p:nvPr/>
            </p:nvSpPr>
            <p:spPr>
              <a:xfrm>
                <a:off x="4847246" y="4645684"/>
                <a:ext cx="522889" cy="522889"/>
              </a:xfrm>
              <a:prstGeom prst="ellipse">
                <a:avLst/>
              </a:prstGeom>
              <a:solidFill>
                <a:srgbClr val="C000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图形 21">
                <a:extLst>
                  <a:ext uri="{FF2B5EF4-FFF2-40B4-BE49-F238E27FC236}">
                    <a16:creationId xmlns:a16="http://schemas.microsoft.com/office/drawing/2014/main" id="{1086340A-E55C-A143-9896-BAB17EE22FD1}"/>
                  </a:ext>
                </a:extLst>
              </p:cNvPr>
              <p:cNvSpPr/>
              <p:nvPr/>
            </p:nvSpPr>
            <p:spPr>
              <a:xfrm>
                <a:off x="4987790" y="4765855"/>
                <a:ext cx="241800" cy="299460"/>
              </a:xfrm>
              <a:custGeom>
                <a:avLst/>
                <a:gdLst>
                  <a:gd name="connsiteX0" fmla="*/ 1479037 w 1538198"/>
                  <a:gd name="connsiteY0" fmla="*/ 224814 h 1905000"/>
                  <a:gd name="connsiteX1" fmla="*/ 1419876 w 1538198"/>
                  <a:gd name="connsiteY1" fmla="*/ 283975 h 1905000"/>
                  <a:gd name="connsiteX2" fmla="*/ 1419876 w 1538198"/>
                  <a:gd name="connsiteY2" fmla="*/ 1656522 h 1905000"/>
                  <a:gd name="connsiteX3" fmla="*/ 1301552 w 1538198"/>
                  <a:gd name="connsiteY3" fmla="*/ 1774844 h 1905000"/>
                  <a:gd name="connsiteX4" fmla="*/ 260310 w 1538198"/>
                  <a:gd name="connsiteY4" fmla="*/ 1774844 h 1905000"/>
                  <a:gd name="connsiteX5" fmla="*/ 106490 w 1538198"/>
                  <a:gd name="connsiteY5" fmla="*/ 1656522 h 1905000"/>
                  <a:gd name="connsiteX6" fmla="*/ 106490 w 1538198"/>
                  <a:gd name="connsiteY6" fmla="*/ 1526366 h 1905000"/>
                  <a:gd name="connsiteX7" fmla="*/ 248478 w 1538198"/>
                  <a:gd name="connsiteY7" fmla="*/ 1431708 h 1905000"/>
                  <a:gd name="connsiteX8" fmla="*/ 1242391 w 1538198"/>
                  <a:gd name="connsiteY8" fmla="*/ 1431708 h 1905000"/>
                  <a:gd name="connsiteX9" fmla="*/ 1301552 w 1538198"/>
                  <a:gd name="connsiteY9" fmla="*/ 1372547 h 1905000"/>
                  <a:gd name="connsiteX10" fmla="*/ 1301552 w 1538198"/>
                  <a:gd name="connsiteY10" fmla="*/ 212980 h 1905000"/>
                  <a:gd name="connsiteX11" fmla="*/ 1064906 w 1538198"/>
                  <a:gd name="connsiteY11" fmla="*/ 0 h 1905000"/>
                  <a:gd name="connsiteX12" fmla="*/ 260310 w 1538198"/>
                  <a:gd name="connsiteY12" fmla="*/ 0 h 1905000"/>
                  <a:gd name="connsiteX13" fmla="*/ 0 w 1538198"/>
                  <a:gd name="connsiteY13" fmla="*/ 212980 h 1905000"/>
                  <a:gd name="connsiteX14" fmla="*/ 0 w 1538198"/>
                  <a:gd name="connsiteY14" fmla="*/ 1668354 h 1905000"/>
                  <a:gd name="connsiteX15" fmla="*/ 0 w 1538198"/>
                  <a:gd name="connsiteY15" fmla="*/ 1680186 h 1905000"/>
                  <a:gd name="connsiteX16" fmla="*/ 0 w 1538198"/>
                  <a:gd name="connsiteY16" fmla="*/ 1703851 h 1905000"/>
                  <a:gd name="connsiteX17" fmla="*/ 224814 w 1538198"/>
                  <a:gd name="connsiteY17" fmla="*/ 1905000 h 1905000"/>
                  <a:gd name="connsiteX18" fmla="*/ 236646 w 1538198"/>
                  <a:gd name="connsiteY18" fmla="*/ 1905000 h 1905000"/>
                  <a:gd name="connsiteX19" fmla="*/ 248478 w 1538198"/>
                  <a:gd name="connsiteY19" fmla="*/ 1905000 h 1905000"/>
                  <a:gd name="connsiteX20" fmla="*/ 1301552 w 1538198"/>
                  <a:gd name="connsiteY20" fmla="*/ 1905000 h 1905000"/>
                  <a:gd name="connsiteX21" fmla="*/ 1538198 w 1538198"/>
                  <a:gd name="connsiteY21" fmla="*/ 1680186 h 1905000"/>
                  <a:gd name="connsiteX22" fmla="*/ 1538198 w 1538198"/>
                  <a:gd name="connsiteY22" fmla="*/ 283975 h 1905000"/>
                  <a:gd name="connsiteX23" fmla="*/ 1479037 w 1538198"/>
                  <a:gd name="connsiteY23" fmla="*/ 224814 h 1905000"/>
                  <a:gd name="connsiteX24" fmla="*/ 1254223 w 1538198"/>
                  <a:gd name="connsiteY24" fmla="*/ 1550032 h 1905000"/>
                  <a:gd name="connsiteX25" fmla="*/ 283975 w 1538198"/>
                  <a:gd name="connsiteY25" fmla="*/ 1550032 h 1905000"/>
                  <a:gd name="connsiteX26" fmla="*/ 224814 w 1538198"/>
                  <a:gd name="connsiteY26" fmla="*/ 1609193 h 1905000"/>
                  <a:gd name="connsiteX27" fmla="*/ 283975 w 1538198"/>
                  <a:gd name="connsiteY27" fmla="*/ 1668354 h 1905000"/>
                  <a:gd name="connsiteX28" fmla="*/ 1254223 w 1538198"/>
                  <a:gd name="connsiteY28" fmla="*/ 1668354 h 1905000"/>
                  <a:gd name="connsiteX29" fmla="*/ 1313384 w 1538198"/>
                  <a:gd name="connsiteY29" fmla="*/ 1609193 h 1905000"/>
                  <a:gd name="connsiteX30" fmla="*/ 1254223 w 1538198"/>
                  <a:gd name="connsiteY30" fmla="*/ 1550032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538198" h="1905000">
                    <a:moveTo>
                      <a:pt x="1479037" y="224814"/>
                    </a:moveTo>
                    <a:cubicBezTo>
                      <a:pt x="1443540" y="224814"/>
                      <a:pt x="1419876" y="248478"/>
                      <a:pt x="1419876" y="283975"/>
                    </a:cubicBezTo>
                    <a:lnTo>
                      <a:pt x="1419876" y="1656522"/>
                    </a:lnTo>
                    <a:cubicBezTo>
                      <a:pt x="1419876" y="1715683"/>
                      <a:pt x="1360714" y="1774844"/>
                      <a:pt x="1301552" y="1774844"/>
                    </a:cubicBezTo>
                    <a:lnTo>
                      <a:pt x="260310" y="1774844"/>
                    </a:lnTo>
                    <a:cubicBezTo>
                      <a:pt x="189317" y="1774844"/>
                      <a:pt x="106490" y="1715683"/>
                      <a:pt x="106490" y="1656522"/>
                    </a:cubicBezTo>
                    <a:lnTo>
                      <a:pt x="106490" y="1526366"/>
                    </a:lnTo>
                    <a:cubicBezTo>
                      <a:pt x="106490" y="1467205"/>
                      <a:pt x="177485" y="1431708"/>
                      <a:pt x="248478" y="1431708"/>
                    </a:cubicBezTo>
                    <a:lnTo>
                      <a:pt x="1242391" y="1431708"/>
                    </a:lnTo>
                    <a:cubicBezTo>
                      <a:pt x="1277889" y="1431708"/>
                      <a:pt x="1301552" y="1408044"/>
                      <a:pt x="1301552" y="1372547"/>
                    </a:cubicBezTo>
                    <a:lnTo>
                      <a:pt x="1301552" y="212980"/>
                    </a:lnTo>
                    <a:cubicBezTo>
                      <a:pt x="1301552" y="82826"/>
                      <a:pt x="1206894" y="0"/>
                      <a:pt x="1064906" y="0"/>
                    </a:cubicBezTo>
                    <a:lnTo>
                      <a:pt x="260310" y="0"/>
                    </a:lnTo>
                    <a:cubicBezTo>
                      <a:pt x="130156" y="0"/>
                      <a:pt x="0" y="70994"/>
                      <a:pt x="0" y="212980"/>
                    </a:cubicBezTo>
                    <a:lnTo>
                      <a:pt x="0" y="1668354"/>
                    </a:lnTo>
                    <a:cubicBezTo>
                      <a:pt x="0" y="1668354"/>
                      <a:pt x="0" y="1668354"/>
                      <a:pt x="0" y="1680186"/>
                    </a:cubicBezTo>
                    <a:cubicBezTo>
                      <a:pt x="0" y="1692020"/>
                      <a:pt x="0" y="1692020"/>
                      <a:pt x="0" y="1703851"/>
                    </a:cubicBezTo>
                    <a:cubicBezTo>
                      <a:pt x="11832" y="1810342"/>
                      <a:pt x="118322" y="1893168"/>
                      <a:pt x="224814" y="1905000"/>
                    </a:cubicBezTo>
                    <a:cubicBezTo>
                      <a:pt x="224814" y="1905000"/>
                      <a:pt x="236646" y="1905000"/>
                      <a:pt x="236646" y="1905000"/>
                    </a:cubicBezTo>
                    <a:cubicBezTo>
                      <a:pt x="236646" y="1905000"/>
                      <a:pt x="236646" y="1905000"/>
                      <a:pt x="248478" y="1905000"/>
                    </a:cubicBezTo>
                    <a:lnTo>
                      <a:pt x="1301552" y="1905000"/>
                    </a:lnTo>
                    <a:cubicBezTo>
                      <a:pt x="1431708" y="1905000"/>
                      <a:pt x="1538198" y="1798510"/>
                      <a:pt x="1538198" y="1680186"/>
                    </a:cubicBezTo>
                    <a:lnTo>
                      <a:pt x="1538198" y="283975"/>
                    </a:lnTo>
                    <a:cubicBezTo>
                      <a:pt x="1538198" y="260310"/>
                      <a:pt x="1514535" y="224814"/>
                      <a:pt x="1479037" y="224814"/>
                    </a:cubicBezTo>
                    <a:close/>
                    <a:moveTo>
                      <a:pt x="1254223" y="1550032"/>
                    </a:moveTo>
                    <a:lnTo>
                      <a:pt x="283975" y="1550032"/>
                    </a:lnTo>
                    <a:cubicBezTo>
                      <a:pt x="248478" y="1550032"/>
                      <a:pt x="224814" y="1573696"/>
                      <a:pt x="224814" y="1609193"/>
                    </a:cubicBezTo>
                    <a:cubicBezTo>
                      <a:pt x="224814" y="1644690"/>
                      <a:pt x="248478" y="1668354"/>
                      <a:pt x="283975" y="1668354"/>
                    </a:cubicBezTo>
                    <a:lnTo>
                      <a:pt x="1254223" y="1668354"/>
                    </a:lnTo>
                    <a:cubicBezTo>
                      <a:pt x="1289721" y="1668354"/>
                      <a:pt x="1313384" y="1644690"/>
                      <a:pt x="1313384" y="1609193"/>
                    </a:cubicBezTo>
                    <a:cubicBezTo>
                      <a:pt x="1313384" y="1573696"/>
                      <a:pt x="1289721" y="1550032"/>
                      <a:pt x="1254223" y="1550032"/>
                    </a:cubicBezTo>
                    <a:close/>
                  </a:path>
                </a:pathLst>
              </a:custGeom>
              <a:solidFill>
                <a:schemeClr val="bg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8C260E6C-6CD8-0645-BBCC-8827427B91E3}"/>
                </a:ext>
              </a:extLst>
            </p:cNvPr>
            <p:cNvGrpSpPr/>
            <p:nvPr/>
          </p:nvGrpSpPr>
          <p:grpSpPr>
            <a:xfrm>
              <a:off x="6695042" y="1711964"/>
              <a:ext cx="522889" cy="522889"/>
              <a:chOff x="6919363" y="1465057"/>
              <a:chExt cx="522889" cy="522889"/>
            </a:xfrm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E9318503-5E60-2045-B611-92AF8C3C49A2}"/>
                  </a:ext>
                </a:extLst>
              </p:cNvPr>
              <p:cNvSpPr/>
              <p:nvPr/>
            </p:nvSpPr>
            <p:spPr>
              <a:xfrm>
                <a:off x="6919363" y="1465057"/>
                <a:ext cx="522889" cy="522889"/>
              </a:xfrm>
              <a:prstGeom prst="ellipse">
                <a:avLst/>
              </a:prstGeom>
              <a:solidFill>
                <a:srgbClr val="C000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图形 43">
                <a:extLst>
                  <a:ext uri="{FF2B5EF4-FFF2-40B4-BE49-F238E27FC236}">
                    <a16:creationId xmlns:a16="http://schemas.microsoft.com/office/drawing/2014/main" id="{85F929B4-8E3F-E547-9F47-580AB7FD4201}"/>
                  </a:ext>
                </a:extLst>
              </p:cNvPr>
              <p:cNvSpPr/>
              <p:nvPr/>
            </p:nvSpPr>
            <p:spPr>
              <a:xfrm>
                <a:off x="7035545" y="1605486"/>
                <a:ext cx="300269" cy="250222"/>
              </a:xfrm>
              <a:custGeom>
                <a:avLst/>
                <a:gdLst>
                  <a:gd name="connsiteX0" fmla="*/ 0 w 1905018"/>
                  <a:gd name="connsiteY0" fmla="*/ 264584 h 1587500"/>
                  <a:gd name="connsiteX1" fmla="*/ 259820 w 1905018"/>
                  <a:gd name="connsiteY1" fmla="*/ 0 h 1587500"/>
                  <a:gd name="connsiteX2" fmla="*/ 1645180 w 1905018"/>
                  <a:gd name="connsiteY2" fmla="*/ 0 h 1587500"/>
                  <a:gd name="connsiteX3" fmla="*/ 1905000 w 1905018"/>
                  <a:gd name="connsiteY3" fmla="*/ 264584 h 1587500"/>
                  <a:gd name="connsiteX4" fmla="*/ 1905000 w 1905018"/>
                  <a:gd name="connsiteY4" fmla="*/ 1023038 h 1587500"/>
                  <a:gd name="connsiteX5" fmla="*/ 1645180 w 1905018"/>
                  <a:gd name="connsiteY5" fmla="*/ 1287621 h 1587500"/>
                  <a:gd name="connsiteX6" fmla="*/ 259820 w 1905018"/>
                  <a:gd name="connsiteY6" fmla="*/ 1287621 h 1587500"/>
                  <a:gd name="connsiteX7" fmla="*/ 0 w 1905018"/>
                  <a:gd name="connsiteY7" fmla="*/ 1023038 h 1587500"/>
                  <a:gd name="connsiteX8" fmla="*/ 0 w 1905018"/>
                  <a:gd name="connsiteY8" fmla="*/ 264584 h 1587500"/>
                  <a:gd name="connsiteX9" fmla="*/ 0 w 1905018"/>
                  <a:gd name="connsiteY9" fmla="*/ 1499288 h 1587500"/>
                  <a:gd name="connsiteX10" fmla="*/ 86572 w 1905018"/>
                  <a:gd name="connsiteY10" fmla="*/ 1411128 h 1587500"/>
                  <a:gd name="connsiteX11" fmla="*/ 1818375 w 1905018"/>
                  <a:gd name="connsiteY11" fmla="*/ 1411128 h 1587500"/>
                  <a:gd name="connsiteX12" fmla="*/ 1893410 w 1905018"/>
                  <a:gd name="connsiteY12" fmla="*/ 1455209 h 1587500"/>
                  <a:gd name="connsiteX13" fmla="*/ 1893410 w 1905018"/>
                  <a:gd name="connsiteY13" fmla="*/ 1543420 h 1587500"/>
                  <a:gd name="connsiteX14" fmla="*/ 1818375 w 1905018"/>
                  <a:gd name="connsiteY14" fmla="*/ 1587501 h 1587500"/>
                  <a:gd name="connsiteX15" fmla="*/ 86572 w 1905018"/>
                  <a:gd name="connsiteY15" fmla="*/ 1587501 h 1587500"/>
                  <a:gd name="connsiteX16" fmla="*/ 0 w 1905018"/>
                  <a:gd name="connsiteY16" fmla="*/ 1499288 h 1587500"/>
                  <a:gd name="connsiteX17" fmla="*/ 846666 w 1905018"/>
                  <a:gd name="connsiteY17" fmla="*/ 343958 h 1587500"/>
                  <a:gd name="connsiteX18" fmla="*/ 934879 w 1905018"/>
                  <a:gd name="connsiteY18" fmla="*/ 423334 h 1587500"/>
                  <a:gd name="connsiteX19" fmla="*/ 1023091 w 1905018"/>
                  <a:gd name="connsiteY19" fmla="*/ 423334 h 1587500"/>
                  <a:gd name="connsiteX20" fmla="*/ 1111249 w 1905018"/>
                  <a:gd name="connsiteY20" fmla="*/ 343958 h 1587500"/>
                  <a:gd name="connsiteX21" fmla="*/ 1023091 w 1905018"/>
                  <a:gd name="connsiteY21" fmla="*/ 264584 h 1587500"/>
                  <a:gd name="connsiteX22" fmla="*/ 934879 w 1905018"/>
                  <a:gd name="connsiteY22" fmla="*/ 264584 h 1587500"/>
                  <a:gd name="connsiteX23" fmla="*/ 846666 w 1905018"/>
                  <a:gd name="connsiteY23" fmla="*/ 343958 h 158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905018" h="1587500">
                    <a:moveTo>
                      <a:pt x="0" y="264584"/>
                    </a:moveTo>
                    <a:cubicBezTo>
                      <a:pt x="0" y="118480"/>
                      <a:pt x="116311" y="0"/>
                      <a:pt x="259820" y="0"/>
                    </a:cubicBezTo>
                    <a:lnTo>
                      <a:pt x="1645180" y="0"/>
                    </a:lnTo>
                    <a:cubicBezTo>
                      <a:pt x="1788743" y="0"/>
                      <a:pt x="1905000" y="118480"/>
                      <a:pt x="1905000" y="264584"/>
                    </a:cubicBezTo>
                    <a:lnTo>
                      <a:pt x="1905000" y="1023038"/>
                    </a:lnTo>
                    <a:cubicBezTo>
                      <a:pt x="1905000" y="1169193"/>
                      <a:pt x="1788689" y="1287621"/>
                      <a:pt x="1645180" y="1287621"/>
                    </a:cubicBezTo>
                    <a:lnTo>
                      <a:pt x="259820" y="1287621"/>
                    </a:lnTo>
                    <a:cubicBezTo>
                      <a:pt x="116311" y="1287621"/>
                      <a:pt x="0" y="1169193"/>
                      <a:pt x="0" y="1023038"/>
                    </a:cubicBezTo>
                    <a:lnTo>
                      <a:pt x="0" y="264584"/>
                    </a:lnTo>
                    <a:close/>
                    <a:moveTo>
                      <a:pt x="0" y="1499288"/>
                    </a:moveTo>
                    <a:cubicBezTo>
                      <a:pt x="0" y="1450605"/>
                      <a:pt x="38788" y="1411128"/>
                      <a:pt x="86572" y="1411128"/>
                    </a:cubicBezTo>
                    <a:lnTo>
                      <a:pt x="1818375" y="1411128"/>
                    </a:lnTo>
                    <a:cubicBezTo>
                      <a:pt x="1849331" y="1411128"/>
                      <a:pt x="1877913" y="1427903"/>
                      <a:pt x="1893410" y="1455209"/>
                    </a:cubicBezTo>
                    <a:cubicBezTo>
                      <a:pt x="1908888" y="1482575"/>
                      <a:pt x="1908888" y="1516054"/>
                      <a:pt x="1893410" y="1543420"/>
                    </a:cubicBezTo>
                    <a:cubicBezTo>
                      <a:pt x="1878174" y="1570572"/>
                      <a:pt x="1849508" y="1587415"/>
                      <a:pt x="1818375" y="1587501"/>
                    </a:cubicBezTo>
                    <a:lnTo>
                      <a:pt x="86572" y="1587501"/>
                    </a:lnTo>
                    <a:cubicBezTo>
                      <a:pt x="38788" y="1587501"/>
                      <a:pt x="0" y="1548024"/>
                      <a:pt x="0" y="1499288"/>
                    </a:cubicBezTo>
                    <a:close/>
                    <a:moveTo>
                      <a:pt x="846666" y="343958"/>
                    </a:moveTo>
                    <a:cubicBezTo>
                      <a:pt x="846666" y="387773"/>
                      <a:pt x="886143" y="423334"/>
                      <a:pt x="934879" y="423334"/>
                    </a:cubicBezTo>
                    <a:lnTo>
                      <a:pt x="1023091" y="423334"/>
                    </a:lnTo>
                    <a:cubicBezTo>
                      <a:pt x="1071775" y="423334"/>
                      <a:pt x="1111249" y="387773"/>
                      <a:pt x="1111249" y="343958"/>
                    </a:cubicBezTo>
                    <a:cubicBezTo>
                      <a:pt x="1111249" y="300143"/>
                      <a:pt x="1071775" y="264584"/>
                      <a:pt x="1023091" y="264584"/>
                    </a:cubicBezTo>
                    <a:lnTo>
                      <a:pt x="934879" y="264584"/>
                    </a:lnTo>
                    <a:cubicBezTo>
                      <a:pt x="886195" y="264584"/>
                      <a:pt x="846666" y="300143"/>
                      <a:pt x="846666" y="343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B61B241-E693-DA4A-9FE9-6B32495D25A6}"/>
                </a:ext>
              </a:extLst>
            </p:cNvPr>
            <p:cNvGrpSpPr/>
            <p:nvPr/>
          </p:nvGrpSpPr>
          <p:grpSpPr>
            <a:xfrm>
              <a:off x="4114336" y="3162567"/>
              <a:ext cx="522889" cy="522889"/>
              <a:chOff x="6919363" y="1465057"/>
              <a:chExt cx="522889" cy="522889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DF37A5BE-A833-0E4F-90EF-11D7CC9BB1AA}"/>
                  </a:ext>
                </a:extLst>
              </p:cNvPr>
              <p:cNvSpPr/>
              <p:nvPr/>
            </p:nvSpPr>
            <p:spPr>
              <a:xfrm>
                <a:off x="6919363" y="1465057"/>
                <a:ext cx="522889" cy="522889"/>
              </a:xfrm>
              <a:prstGeom prst="ellipse">
                <a:avLst/>
              </a:prstGeom>
              <a:solidFill>
                <a:srgbClr val="C000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" name="图形 43">
                <a:extLst>
                  <a:ext uri="{FF2B5EF4-FFF2-40B4-BE49-F238E27FC236}">
                    <a16:creationId xmlns:a16="http://schemas.microsoft.com/office/drawing/2014/main" id="{849A0709-7B97-A046-8CCB-B710DB824596}"/>
                  </a:ext>
                </a:extLst>
              </p:cNvPr>
              <p:cNvSpPr/>
              <p:nvPr/>
            </p:nvSpPr>
            <p:spPr>
              <a:xfrm>
                <a:off x="7035545" y="1605486"/>
                <a:ext cx="300269" cy="250222"/>
              </a:xfrm>
              <a:custGeom>
                <a:avLst/>
                <a:gdLst>
                  <a:gd name="connsiteX0" fmla="*/ 0 w 1905018"/>
                  <a:gd name="connsiteY0" fmla="*/ 264584 h 1587500"/>
                  <a:gd name="connsiteX1" fmla="*/ 259820 w 1905018"/>
                  <a:gd name="connsiteY1" fmla="*/ 0 h 1587500"/>
                  <a:gd name="connsiteX2" fmla="*/ 1645180 w 1905018"/>
                  <a:gd name="connsiteY2" fmla="*/ 0 h 1587500"/>
                  <a:gd name="connsiteX3" fmla="*/ 1905000 w 1905018"/>
                  <a:gd name="connsiteY3" fmla="*/ 264584 h 1587500"/>
                  <a:gd name="connsiteX4" fmla="*/ 1905000 w 1905018"/>
                  <a:gd name="connsiteY4" fmla="*/ 1023038 h 1587500"/>
                  <a:gd name="connsiteX5" fmla="*/ 1645180 w 1905018"/>
                  <a:gd name="connsiteY5" fmla="*/ 1287621 h 1587500"/>
                  <a:gd name="connsiteX6" fmla="*/ 259820 w 1905018"/>
                  <a:gd name="connsiteY6" fmla="*/ 1287621 h 1587500"/>
                  <a:gd name="connsiteX7" fmla="*/ 0 w 1905018"/>
                  <a:gd name="connsiteY7" fmla="*/ 1023038 h 1587500"/>
                  <a:gd name="connsiteX8" fmla="*/ 0 w 1905018"/>
                  <a:gd name="connsiteY8" fmla="*/ 264584 h 1587500"/>
                  <a:gd name="connsiteX9" fmla="*/ 0 w 1905018"/>
                  <a:gd name="connsiteY9" fmla="*/ 1499288 h 1587500"/>
                  <a:gd name="connsiteX10" fmla="*/ 86572 w 1905018"/>
                  <a:gd name="connsiteY10" fmla="*/ 1411128 h 1587500"/>
                  <a:gd name="connsiteX11" fmla="*/ 1818375 w 1905018"/>
                  <a:gd name="connsiteY11" fmla="*/ 1411128 h 1587500"/>
                  <a:gd name="connsiteX12" fmla="*/ 1893410 w 1905018"/>
                  <a:gd name="connsiteY12" fmla="*/ 1455209 h 1587500"/>
                  <a:gd name="connsiteX13" fmla="*/ 1893410 w 1905018"/>
                  <a:gd name="connsiteY13" fmla="*/ 1543420 h 1587500"/>
                  <a:gd name="connsiteX14" fmla="*/ 1818375 w 1905018"/>
                  <a:gd name="connsiteY14" fmla="*/ 1587501 h 1587500"/>
                  <a:gd name="connsiteX15" fmla="*/ 86572 w 1905018"/>
                  <a:gd name="connsiteY15" fmla="*/ 1587501 h 1587500"/>
                  <a:gd name="connsiteX16" fmla="*/ 0 w 1905018"/>
                  <a:gd name="connsiteY16" fmla="*/ 1499288 h 1587500"/>
                  <a:gd name="connsiteX17" fmla="*/ 846666 w 1905018"/>
                  <a:gd name="connsiteY17" fmla="*/ 343958 h 1587500"/>
                  <a:gd name="connsiteX18" fmla="*/ 934879 w 1905018"/>
                  <a:gd name="connsiteY18" fmla="*/ 423334 h 1587500"/>
                  <a:gd name="connsiteX19" fmla="*/ 1023091 w 1905018"/>
                  <a:gd name="connsiteY19" fmla="*/ 423334 h 1587500"/>
                  <a:gd name="connsiteX20" fmla="*/ 1111249 w 1905018"/>
                  <a:gd name="connsiteY20" fmla="*/ 343958 h 1587500"/>
                  <a:gd name="connsiteX21" fmla="*/ 1023091 w 1905018"/>
                  <a:gd name="connsiteY21" fmla="*/ 264584 h 1587500"/>
                  <a:gd name="connsiteX22" fmla="*/ 934879 w 1905018"/>
                  <a:gd name="connsiteY22" fmla="*/ 264584 h 1587500"/>
                  <a:gd name="connsiteX23" fmla="*/ 846666 w 1905018"/>
                  <a:gd name="connsiteY23" fmla="*/ 343958 h 1587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905018" h="1587500">
                    <a:moveTo>
                      <a:pt x="0" y="264584"/>
                    </a:moveTo>
                    <a:cubicBezTo>
                      <a:pt x="0" y="118480"/>
                      <a:pt x="116311" y="0"/>
                      <a:pt x="259820" y="0"/>
                    </a:cubicBezTo>
                    <a:lnTo>
                      <a:pt x="1645180" y="0"/>
                    </a:lnTo>
                    <a:cubicBezTo>
                      <a:pt x="1788743" y="0"/>
                      <a:pt x="1905000" y="118480"/>
                      <a:pt x="1905000" y="264584"/>
                    </a:cubicBezTo>
                    <a:lnTo>
                      <a:pt x="1905000" y="1023038"/>
                    </a:lnTo>
                    <a:cubicBezTo>
                      <a:pt x="1905000" y="1169193"/>
                      <a:pt x="1788689" y="1287621"/>
                      <a:pt x="1645180" y="1287621"/>
                    </a:cubicBezTo>
                    <a:lnTo>
                      <a:pt x="259820" y="1287621"/>
                    </a:lnTo>
                    <a:cubicBezTo>
                      <a:pt x="116311" y="1287621"/>
                      <a:pt x="0" y="1169193"/>
                      <a:pt x="0" y="1023038"/>
                    </a:cubicBezTo>
                    <a:lnTo>
                      <a:pt x="0" y="264584"/>
                    </a:lnTo>
                    <a:close/>
                    <a:moveTo>
                      <a:pt x="0" y="1499288"/>
                    </a:moveTo>
                    <a:cubicBezTo>
                      <a:pt x="0" y="1450605"/>
                      <a:pt x="38788" y="1411128"/>
                      <a:pt x="86572" y="1411128"/>
                    </a:cubicBezTo>
                    <a:lnTo>
                      <a:pt x="1818375" y="1411128"/>
                    </a:lnTo>
                    <a:cubicBezTo>
                      <a:pt x="1849331" y="1411128"/>
                      <a:pt x="1877913" y="1427903"/>
                      <a:pt x="1893410" y="1455209"/>
                    </a:cubicBezTo>
                    <a:cubicBezTo>
                      <a:pt x="1908888" y="1482575"/>
                      <a:pt x="1908888" y="1516054"/>
                      <a:pt x="1893410" y="1543420"/>
                    </a:cubicBezTo>
                    <a:cubicBezTo>
                      <a:pt x="1878174" y="1570572"/>
                      <a:pt x="1849508" y="1587415"/>
                      <a:pt x="1818375" y="1587501"/>
                    </a:cubicBezTo>
                    <a:lnTo>
                      <a:pt x="86572" y="1587501"/>
                    </a:lnTo>
                    <a:cubicBezTo>
                      <a:pt x="38788" y="1587501"/>
                      <a:pt x="0" y="1548024"/>
                      <a:pt x="0" y="1499288"/>
                    </a:cubicBezTo>
                    <a:close/>
                    <a:moveTo>
                      <a:pt x="846666" y="343958"/>
                    </a:moveTo>
                    <a:cubicBezTo>
                      <a:pt x="846666" y="387773"/>
                      <a:pt x="886143" y="423334"/>
                      <a:pt x="934879" y="423334"/>
                    </a:cubicBezTo>
                    <a:lnTo>
                      <a:pt x="1023091" y="423334"/>
                    </a:lnTo>
                    <a:cubicBezTo>
                      <a:pt x="1071775" y="423334"/>
                      <a:pt x="1111249" y="387773"/>
                      <a:pt x="1111249" y="343958"/>
                    </a:cubicBezTo>
                    <a:cubicBezTo>
                      <a:pt x="1111249" y="300143"/>
                      <a:pt x="1071775" y="264584"/>
                      <a:pt x="1023091" y="264584"/>
                    </a:cubicBezTo>
                    <a:lnTo>
                      <a:pt x="934879" y="264584"/>
                    </a:lnTo>
                    <a:cubicBezTo>
                      <a:pt x="886195" y="264584"/>
                      <a:pt x="846666" y="300143"/>
                      <a:pt x="846666" y="343958"/>
                    </a:cubicBezTo>
                    <a:close/>
                  </a:path>
                </a:pathLst>
              </a:custGeom>
              <a:solidFill>
                <a:schemeClr val="bg1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60" name="任意形状 59">
              <a:extLst>
                <a:ext uri="{FF2B5EF4-FFF2-40B4-BE49-F238E27FC236}">
                  <a16:creationId xmlns:a16="http://schemas.microsoft.com/office/drawing/2014/main" id="{B23CF983-E132-FA4C-884E-F0E5CCE323F2}"/>
                </a:ext>
              </a:extLst>
            </p:cNvPr>
            <p:cNvSpPr/>
            <p:nvPr/>
          </p:nvSpPr>
          <p:spPr>
            <a:xfrm rot="1004172">
              <a:off x="4535834" y="2241040"/>
              <a:ext cx="158328" cy="784229"/>
            </a:xfrm>
            <a:custGeom>
              <a:avLst/>
              <a:gdLst>
                <a:gd name="connsiteX0" fmla="*/ 178132 w 178132"/>
                <a:gd name="connsiteY0" fmla="*/ 0 h 1413535"/>
                <a:gd name="connsiteX1" fmla="*/ 178132 w 178132"/>
                <a:gd name="connsiteY1" fmla="*/ 1413535 h 1413535"/>
                <a:gd name="connsiteX2" fmla="*/ 117119 w 178132"/>
                <a:gd name="connsiteY2" fmla="*/ 1286879 h 1413535"/>
                <a:gd name="connsiteX3" fmla="*/ 0 w 178132"/>
                <a:gd name="connsiteY3" fmla="*/ 706767 h 1413535"/>
                <a:gd name="connsiteX4" fmla="*/ 117119 w 178132"/>
                <a:gd name="connsiteY4" fmla="*/ 126655 h 1413535"/>
                <a:gd name="connsiteX5" fmla="*/ 178132 w 178132"/>
                <a:gd name="connsiteY5" fmla="*/ 0 h 1413535"/>
                <a:gd name="connsiteX0" fmla="*/ 178132 w 269572"/>
                <a:gd name="connsiteY0" fmla="*/ 0 h 1413535"/>
                <a:gd name="connsiteX1" fmla="*/ 178132 w 269572"/>
                <a:gd name="connsiteY1" fmla="*/ 1413535 h 1413535"/>
                <a:gd name="connsiteX2" fmla="*/ 117119 w 269572"/>
                <a:gd name="connsiteY2" fmla="*/ 1286879 h 1413535"/>
                <a:gd name="connsiteX3" fmla="*/ 0 w 269572"/>
                <a:gd name="connsiteY3" fmla="*/ 706767 h 1413535"/>
                <a:gd name="connsiteX4" fmla="*/ 117119 w 269572"/>
                <a:gd name="connsiteY4" fmla="*/ 126655 h 1413535"/>
                <a:gd name="connsiteX5" fmla="*/ 269572 w 269572"/>
                <a:gd name="connsiteY5" fmla="*/ 91440 h 1413535"/>
                <a:gd name="connsiteX0" fmla="*/ 178132 w 183847"/>
                <a:gd name="connsiteY0" fmla="*/ 0 h 1413535"/>
                <a:gd name="connsiteX1" fmla="*/ 178132 w 183847"/>
                <a:gd name="connsiteY1" fmla="*/ 1413535 h 1413535"/>
                <a:gd name="connsiteX2" fmla="*/ 117119 w 183847"/>
                <a:gd name="connsiteY2" fmla="*/ 1286879 h 1413535"/>
                <a:gd name="connsiteX3" fmla="*/ 0 w 183847"/>
                <a:gd name="connsiteY3" fmla="*/ 706767 h 1413535"/>
                <a:gd name="connsiteX4" fmla="*/ 117119 w 183847"/>
                <a:gd name="connsiteY4" fmla="*/ 126655 h 1413535"/>
                <a:gd name="connsiteX5" fmla="*/ 183847 w 183847"/>
                <a:gd name="connsiteY5" fmla="*/ 5715 h 1413535"/>
                <a:gd name="connsiteX0" fmla="*/ 178132 w 178132"/>
                <a:gd name="connsiteY0" fmla="*/ 0 h 1413535"/>
                <a:gd name="connsiteX1" fmla="*/ 178132 w 178132"/>
                <a:gd name="connsiteY1" fmla="*/ 1413535 h 1413535"/>
                <a:gd name="connsiteX2" fmla="*/ 117119 w 178132"/>
                <a:gd name="connsiteY2" fmla="*/ 1286879 h 1413535"/>
                <a:gd name="connsiteX3" fmla="*/ 0 w 178132"/>
                <a:gd name="connsiteY3" fmla="*/ 706767 h 1413535"/>
                <a:gd name="connsiteX4" fmla="*/ 117119 w 178132"/>
                <a:gd name="connsiteY4" fmla="*/ 126655 h 1413535"/>
                <a:gd name="connsiteX0" fmla="*/ 178132 w 178132"/>
                <a:gd name="connsiteY0" fmla="*/ 1286880 h 1286880"/>
                <a:gd name="connsiteX1" fmla="*/ 117119 w 178132"/>
                <a:gd name="connsiteY1" fmla="*/ 1160224 h 1286880"/>
                <a:gd name="connsiteX2" fmla="*/ 0 w 178132"/>
                <a:gd name="connsiteY2" fmla="*/ 580112 h 1286880"/>
                <a:gd name="connsiteX3" fmla="*/ 117119 w 178132"/>
                <a:gd name="connsiteY3" fmla="*/ 0 h 1286880"/>
                <a:gd name="connsiteX0" fmla="*/ 117119 w 117119"/>
                <a:gd name="connsiteY0" fmla="*/ 1160224 h 1160224"/>
                <a:gd name="connsiteX1" fmla="*/ 0 w 117119"/>
                <a:gd name="connsiteY1" fmla="*/ 580112 h 1160224"/>
                <a:gd name="connsiteX2" fmla="*/ 117119 w 117119"/>
                <a:gd name="connsiteY2" fmla="*/ 0 h 1160224"/>
                <a:gd name="connsiteX0" fmla="*/ 0 w 117119"/>
                <a:gd name="connsiteY0" fmla="*/ 580112 h 580112"/>
                <a:gd name="connsiteX1" fmla="*/ 117119 w 117119"/>
                <a:gd name="connsiteY1" fmla="*/ 0 h 58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119" h="580112">
                  <a:moveTo>
                    <a:pt x="0" y="580112"/>
                  </a:moveTo>
                  <a:cubicBezTo>
                    <a:pt x="0" y="374338"/>
                    <a:pt x="41703" y="178303"/>
                    <a:pt x="117119" y="0"/>
                  </a:cubicBezTo>
                </a:path>
              </a:pathLst>
            </a:custGeom>
            <a:noFill/>
            <a:ln w="22225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3" name="任意形状 62">
              <a:extLst>
                <a:ext uri="{FF2B5EF4-FFF2-40B4-BE49-F238E27FC236}">
                  <a16:creationId xmlns:a16="http://schemas.microsoft.com/office/drawing/2014/main" id="{F37BEB9B-D110-4B46-BFA4-708AB4813E0B}"/>
                </a:ext>
              </a:extLst>
            </p:cNvPr>
            <p:cNvSpPr/>
            <p:nvPr/>
          </p:nvSpPr>
          <p:spPr>
            <a:xfrm rot="4703025">
              <a:off x="5989536" y="1393016"/>
              <a:ext cx="158328" cy="784229"/>
            </a:xfrm>
            <a:custGeom>
              <a:avLst/>
              <a:gdLst>
                <a:gd name="connsiteX0" fmla="*/ 178132 w 178132"/>
                <a:gd name="connsiteY0" fmla="*/ 0 h 1413535"/>
                <a:gd name="connsiteX1" fmla="*/ 178132 w 178132"/>
                <a:gd name="connsiteY1" fmla="*/ 1413535 h 1413535"/>
                <a:gd name="connsiteX2" fmla="*/ 117119 w 178132"/>
                <a:gd name="connsiteY2" fmla="*/ 1286879 h 1413535"/>
                <a:gd name="connsiteX3" fmla="*/ 0 w 178132"/>
                <a:gd name="connsiteY3" fmla="*/ 706767 h 1413535"/>
                <a:gd name="connsiteX4" fmla="*/ 117119 w 178132"/>
                <a:gd name="connsiteY4" fmla="*/ 126655 h 1413535"/>
                <a:gd name="connsiteX5" fmla="*/ 178132 w 178132"/>
                <a:gd name="connsiteY5" fmla="*/ 0 h 1413535"/>
                <a:gd name="connsiteX0" fmla="*/ 178132 w 269572"/>
                <a:gd name="connsiteY0" fmla="*/ 0 h 1413535"/>
                <a:gd name="connsiteX1" fmla="*/ 178132 w 269572"/>
                <a:gd name="connsiteY1" fmla="*/ 1413535 h 1413535"/>
                <a:gd name="connsiteX2" fmla="*/ 117119 w 269572"/>
                <a:gd name="connsiteY2" fmla="*/ 1286879 h 1413535"/>
                <a:gd name="connsiteX3" fmla="*/ 0 w 269572"/>
                <a:gd name="connsiteY3" fmla="*/ 706767 h 1413535"/>
                <a:gd name="connsiteX4" fmla="*/ 117119 w 269572"/>
                <a:gd name="connsiteY4" fmla="*/ 126655 h 1413535"/>
                <a:gd name="connsiteX5" fmla="*/ 269572 w 269572"/>
                <a:gd name="connsiteY5" fmla="*/ 91440 h 1413535"/>
                <a:gd name="connsiteX0" fmla="*/ 178132 w 183847"/>
                <a:gd name="connsiteY0" fmla="*/ 0 h 1413535"/>
                <a:gd name="connsiteX1" fmla="*/ 178132 w 183847"/>
                <a:gd name="connsiteY1" fmla="*/ 1413535 h 1413535"/>
                <a:gd name="connsiteX2" fmla="*/ 117119 w 183847"/>
                <a:gd name="connsiteY2" fmla="*/ 1286879 h 1413535"/>
                <a:gd name="connsiteX3" fmla="*/ 0 w 183847"/>
                <a:gd name="connsiteY3" fmla="*/ 706767 h 1413535"/>
                <a:gd name="connsiteX4" fmla="*/ 117119 w 183847"/>
                <a:gd name="connsiteY4" fmla="*/ 126655 h 1413535"/>
                <a:gd name="connsiteX5" fmla="*/ 183847 w 183847"/>
                <a:gd name="connsiteY5" fmla="*/ 5715 h 1413535"/>
                <a:gd name="connsiteX0" fmla="*/ 178132 w 178132"/>
                <a:gd name="connsiteY0" fmla="*/ 0 h 1413535"/>
                <a:gd name="connsiteX1" fmla="*/ 178132 w 178132"/>
                <a:gd name="connsiteY1" fmla="*/ 1413535 h 1413535"/>
                <a:gd name="connsiteX2" fmla="*/ 117119 w 178132"/>
                <a:gd name="connsiteY2" fmla="*/ 1286879 h 1413535"/>
                <a:gd name="connsiteX3" fmla="*/ 0 w 178132"/>
                <a:gd name="connsiteY3" fmla="*/ 706767 h 1413535"/>
                <a:gd name="connsiteX4" fmla="*/ 117119 w 178132"/>
                <a:gd name="connsiteY4" fmla="*/ 126655 h 1413535"/>
                <a:gd name="connsiteX0" fmla="*/ 178132 w 178132"/>
                <a:gd name="connsiteY0" fmla="*/ 1286880 h 1286880"/>
                <a:gd name="connsiteX1" fmla="*/ 117119 w 178132"/>
                <a:gd name="connsiteY1" fmla="*/ 1160224 h 1286880"/>
                <a:gd name="connsiteX2" fmla="*/ 0 w 178132"/>
                <a:gd name="connsiteY2" fmla="*/ 580112 h 1286880"/>
                <a:gd name="connsiteX3" fmla="*/ 117119 w 178132"/>
                <a:gd name="connsiteY3" fmla="*/ 0 h 1286880"/>
                <a:gd name="connsiteX0" fmla="*/ 117119 w 117119"/>
                <a:gd name="connsiteY0" fmla="*/ 1160224 h 1160224"/>
                <a:gd name="connsiteX1" fmla="*/ 0 w 117119"/>
                <a:gd name="connsiteY1" fmla="*/ 580112 h 1160224"/>
                <a:gd name="connsiteX2" fmla="*/ 117119 w 117119"/>
                <a:gd name="connsiteY2" fmla="*/ 0 h 1160224"/>
                <a:gd name="connsiteX0" fmla="*/ 0 w 117119"/>
                <a:gd name="connsiteY0" fmla="*/ 580112 h 580112"/>
                <a:gd name="connsiteX1" fmla="*/ 117119 w 117119"/>
                <a:gd name="connsiteY1" fmla="*/ 0 h 58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119" h="580112">
                  <a:moveTo>
                    <a:pt x="0" y="580112"/>
                  </a:moveTo>
                  <a:cubicBezTo>
                    <a:pt x="0" y="374338"/>
                    <a:pt x="41703" y="178303"/>
                    <a:pt x="117119" y="0"/>
                  </a:cubicBezTo>
                </a:path>
              </a:pathLst>
            </a:custGeom>
            <a:noFill/>
            <a:ln w="22225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4" name="任意形状 63">
              <a:extLst>
                <a:ext uri="{FF2B5EF4-FFF2-40B4-BE49-F238E27FC236}">
                  <a16:creationId xmlns:a16="http://schemas.microsoft.com/office/drawing/2014/main" id="{0257DC98-240E-7149-A826-2600A0271668}"/>
                </a:ext>
              </a:extLst>
            </p:cNvPr>
            <p:cNvSpPr/>
            <p:nvPr/>
          </p:nvSpPr>
          <p:spPr>
            <a:xfrm rot="8425237">
              <a:off x="7473513" y="2305344"/>
              <a:ext cx="158328" cy="784229"/>
            </a:xfrm>
            <a:custGeom>
              <a:avLst/>
              <a:gdLst>
                <a:gd name="connsiteX0" fmla="*/ 178132 w 178132"/>
                <a:gd name="connsiteY0" fmla="*/ 0 h 1413535"/>
                <a:gd name="connsiteX1" fmla="*/ 178132 w 178132"/>
                <a:gd name="connsiteY1" fmla="*/ 1413535 h 1413535"/>
                <a:gd name="connsiteX2" fmla="*/ 117119 w 178132"/>
                <a:gd name="connsiteY2" fmla="*/ 1286879 h 1413535"/>
                <a:gd name="connsiteX3" fmla="*/ 0 w 178132"/>
                <a:gd name="connsiteY3" fmla="*/ 706767 h 1413535"/>
                <a:gd name="connsiteX4" fmla="*/ 117119 w 178132"/>
                <a:gd name="connsiteY4" fmla="*/ 126655 h 1413535"/>
                <a:gd name="connsiteX5" fmla="*/ 178132 w 178132"/>
                <a:gd name="connsiteY5" fmla="*/ 0 h 1413535"/>
                <a:gd name="connsiteX0" fmla="*/ 178132 w 269572"/>
                <a:gd name="connsiteY0" fmla="*/ 0 h 1413535"/>
                <a:gd name="connsiteX1" fmla="*/ 178132 w 269572"/>
                <a:gd name="connsiteY1" fmla="*/ 1413535 h 1413535"/>
                <a:gd name="connsiteX2" fmla="*/ 117119 w 269572"/>
                <a:gd name="connsiteY2" fmla="*/ 1286879 h 1413535"/>
                <a:gd name="connsiteX3" fmla="*/ 0 w 269572"/>
                <a:gd name="connsiteY3" fmla="*/ 706767 h 1413535"/>
                <a:gd name="connsiteX4" fmla="*/ 117119 w 269572"/>
                <a:gd name="connsiteY4" fmla="*/ 126655 h 1413535"/>
                <a:gd name="connsiteX5" fmla="*/ 269572 w 269572"/>
                <a:gd name="connsiteY5" fmla="*/ 91440 h 1413535"/>
                <a:gd name="connsiteX0" fmla="*/ 178132 w 183847"/>
                <a:gd name="connsiteY0" fmla="*/ 0 h 1413535"/>
                <a:gd name="connsiteX1" fmla="*/ 178132 w 183847"/>
                <a:gd name="connsiteY1" fmla="*/ 1413535 h 1413535"/>
                <a:gd name="connsiteX2" fmla="*/ 117119 w 183847"/>
                <a:gd name="connsiteY2" fmla="*/ 1286879 h 1413535"/>
                <a:gd name="connsiteX3" fmla="*/ 0 w 183847"/>
                <a:gd name="connsiteY3" fmla="*/ 706767 h 1413535"/>
                <a:gd name="connsiteX4" fmla="*/ 117119 w 183847"/>
                <a:gd name="connsiteY4" fmla="*/ 126655 h 1413535"/>
                <a:gd name="connsiteX5" fmla="*/ 183847 w 183847"/>
                <a:gd name="connsiteY5" fmla="*/ 5715 h 1413535"/>
                <a:gd name="connsiteX0" fmla="*/ 178132 w 178132"/>
                <a:gd name="connsiteY0" fmla="*/ 0 h 1413535"/>
                <a:gd name="connsiteX1" fmla="*/ 178132 w 178132"/>
                <a:gd name="connsiteY1" fmla="*/ 1413535 h 1413535"/>
                <a:gd name="connsiteX2" fmla="*/ 117119 w 178132"/>
                <a:gd name="connsiteY2" fmla="*/ 1286879 h 1413535"/>
                <a:gd name="connsiteX3" fmla="*/ 0 w 178132"/>
                <a:gd name="connsiteY3" fmla="*/ 706767 h 1413535"/>
                <a:gd name="connsiteX4" fmla="*/ 117119 w 178132"/>
                <a:gd name="connsiteY4" fmla="*/ 126655 h 1413535"/>
                <a:gd name="connsiteX0" fmla="*/ 178132 w 178132"/>
                <a:gd name="connsiteY0" fmla="*/ 1286880 h 1286880"/>
                <a:gd name="connsiteX1" fmla="*/ 117119 w 178132"/>
                <a:gd name="connsiteY1" fmla="*/ 1160224 h 1286880"/>
                <a:gd name="connsiteX2" fmla="*/ 0 w 178132"/>
                <a:gd name="connsiteY2" fmla="*/ 580112 h 1286880"/>
                <a:gd name="connsiteX3" fmla="*/ 117119 w 178132"/>
                <a:gd name="connsiteY3" fmla="*/ 0 h 1286880"/>
                <a:gd name="connsiteX0" fmla="*/ 117119 w 117119"/>
                <a:gd name="connsiteY0" fmla="*/ 1160224 h 1160224"/>
                <a:gd name="connsiteX1" fmla="*/ 0 w 117119"/>
                <a:gd name="connsiteY1" fmla="*/ 580112 h 1160224"/>
                <a:gd name="connsiteX2" fmla="*/ 117119 w 117119"/>
                <a:gd name="connsiteY2" fmla="*/ 0 h 1160224"/>
                <a:gd name="connsiteX0" fmla="*/ 0 w 117119"/>
                <a:gd name="connsiteY0" fmla="*/ 580112 h 580112"/>
                <a:gd name="connsiteX1" fmla="*/ 117119 w 117119"/>
                <a:gd name="connsiteY1" fmla="*/ 0 h 58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119" h="580112">
                  <a:moveTo>
                    <a:pt x="0" y="580112"/>
                  </a:moveTo>
                  <a:cubicBezTo>
                    <a:pt x="0" y="374338"/>
                    <a:pt x="41703" y="178303"/>
                    <a:pt x="117119" y="0"/>
                  </a:cubicBezTo>
                </a:path>
              </a:pathLst>
            </a:custGeom>
            <a:noFill/>
            <a:ln w="22225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7" name="任意形状 66">
              <a:extLst>
                <a:ext uri="{FF2B5EF4-FFF2-40B4-BE49-F238E27FC236}">
                  <a16:creationId xmlns:a16="http://schemas.microsoft.com/office/drawing/2014/main" id="{762B8B4A-FBAC-6845-B5CC-ACFBC56AE1E0}"/>
                </a:ext>
              </a:extLst>
            </p:cNvPr>
            <p:cNvSpPr/>
            <p:nvPr/>
          </p:nvSpPr>
          <p:spPr>
            <a:xfrm rot="11804172">
              <a:off x="7458375" y="3841790"/>
              <a:ext cx="158328" cy="784229"/>
            </a:xfrm>
            <a:custGeom>
              <a:avLst/>
              <a:gdLst>
                <a:gd name="connsiteX0" fmla="*/ 178132 w 178132"/>
                <a:gd name="connsiteY0" fmla="*/ 0 h 1413535"/>
                <a:gd name="connsiteX1" fmla="*/ 178132 w 178132"/>
                <a:gd name="connsiteY1" fmla="*/ 1413535 h 1413535"/>
                <a:gd name="connsiteX2" fmla="*/ 117119 w 178132"/>
                <a:gd name="connsiteY2" fmla="*/ 1286879 h 1413535"/>
                <a:gd name="connsiteX3" fmla="*/ 0 w 178132"/>
                <a:gd name="connsiteY3" fmla="*/ 706767 h 1413535"/>
                <a:gd name="connsiteX4" fmla="*/ 117119 w 178132"/>
                <a:gd name="connsiteY4" fmla="*/ 126655 h 1413535"/>
                <a:gd name="connsiteX5" fmla="*/ 178132 w 178132"/>
                <a:gd name="connsiteY5" fmla="*/ 0 h 1413535"/>
                <a:gd name="connsiteX0" fmla="*/ 178132 w 269572"/>
                <a:gd name="connsiteY0" fmla="*/ 0 h 1413535"/>
                <a:gd name="connsiteX1" fmla="*/ 178132 w 269572"/>
                <a:gd name="connsiteY1" fmla="*/ 1413535 h 1413535"/>
                <a:gd name="connsiteX2" fmla="*/ 117119 w 269572"/>
                <a:gd name="connsiteY2" fmla="*/ 1286879 h 1413535"/>
                <a:gd name="connsiteX3" fmla="*/ 0 w 269572"/>
                <a:gd name="connsiteY3" fmla="*/ 706767 h 1413535"/>
                <a:gd name="connsiteX4" fmla="*/ 117119 w 269572"/>
                <a:gd name="connsiteY4" fmla="*/ 126655 h 1413535"/>
                <a:gd name="connsiteX5" fmla="*/ 269572 w 269572"/>
                <a:gd name="connsiteY5" fmla="*/ 91440 h 1413535"/>
                <a:gd name="connsiteX0" fmla="*/ 178132 w 183847"/>
                <a:gd name="connsiteY0" fmla="*/ 0 h 1413535"/>
                <a:gd name="connsiteX1" fmla="*/ 178132 w 183847"/>
                <a:gd name="connsiteY1" fmla="*/ 1413535 h 1413535"/>
                <a:gd name="connsiteX2" fmla="*/ 117119 w 183847"/>
                <a:gd name="connsiteY2" fmla="*/ 1286879 h 1413535"/>
                <a:gd name="connsiteX3" fmla="*/ 0 w 183847"/>
                <a:gd name="connsiteY3" fmla="*/ 706767 h 1413535"/>
                <a:gd name="connsiteX4" fmla="*/ 117119 w 183847"/>
                <a:gd name="connsiteY4" fmla="*/ 126655 h 1413535"/>
                <a:gd name="connsiteX5" fmla="*/ 183847 w 183847"/>
                <a:gd name="connsiteY5" fmla="*/ 5715 h 1413535"/>
                <a:gd name="connsiteX0" fmla="*/ 178132 w 178132"/>
                <a:gd name="connsiteY0" fmla="*/ 0 h 1413535"/>
                <a:gd name="connsiteX1" fmla="*/ 178132 w 178132"/>
                <a:gd name="connsiteY1" fmla="*/ 1413535 h 1413535"/>
                <a:gd name="connsiteX2" fmla="*/ 117119 w 178132"/>
                <a:gd name="connsiteY2" fmla="*/ 1286879 h 1413535"/>
                <a:gd name="connsiteX3" fmla="*/ 0 w 178132"/>
                <a:gd name="connsiteY3" fmla="*/ 706767 h 1413535"/>
                <a:gd name="connsiteX4" fmla="*/ 117119 w 178132"/>
                <a:gd name="connsiteY4" fmla="*/ 126655 h 1413535"/>
                <a:gd name="connsiteX0" fmla="*/ 178132 w 178132"/>
                <a:gd name="connsiteY0" fmla="*/ 1286880 h 1286880"/>
                <a:gd name="connsiteX1" fmla="*/ 117119 w 178132"/>
                <a:gd name="connsiteY1" fmla="*/ 1160224 h 1286880"/>
                <a:gd name="connsiteX2" fmla="*/ 0 w 178132"/>
                <a:gd name="connsiteY2" fmla="*/ 580112 h 1286880"/>
                <a:gd name="connsiteX3" fmla="*/ 117119 w 178132"/>
                <a:gd name="connsiteY3" fmla="*/ 0 h 1286880"/>
                <a:gd name="connsiteX0" fmla="*/ 117119 w 117119"/>
                <a:gd name="connsiteY0" fmla="*/ 1160224 h 1160224"/>
                <a:gd name="connsiteX1" fmla="*/ 0 w 117119"/>
                <a:gd name="connsiteY1" fmla="*/ 580112 h 1160224"/>
                <a:gd name="connsiteX2" fmla="*/ 117119 w 117119"/>
                <a:gd name="connsiteY2" fmla="*/ 0 h 1160224"/>
                <a:gd name="connsiteX0" fmla="*/ 0 w 117119"/>
                <a:gd name="connsiteY0" fmla="*/ 580112 h 580112"/>
                <a:gd name="connsiteX1" fmla="*/ 117119 w 117119"/>
                <a:gd name="connsiteY1" fmla="*/ 0 h 58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119" h="580112">
                  <a:moveTo>
                    <a:pt x="0" y="580112"/>
                  </a:moveTo>
                  <a:cubicBezTo>
                    <a:pt x="0" y="374338"/>
                    <a:pt x="41703" y="178303"/>
                    <a:pt x="117119" y="0"/>
                  </a:cubicBezTo>
                </a:path>
              </a:pathLst>
            </a:custGeom>
            <a:noFill/>
            <a:ln w="22225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8" name="任意形状 67">
              <a:extLst>
                <a:ext uri="{FF2B5EF4-FFF2-40B4-BE49-F238E27FC236}">
                  <a16:creationId xmlns:a16="http://schemas.microsoft.com/office/drawing/2014/main" id="{06164C70-7591-A549-B816-A07475B96680}"/>
                </a:ext>
              </a:extLst>
            </p:cNvPr>
            <p:cNvSpPr/>
            <p:nvPr/>
          </p:nvSpPr>
          <p:spPr>
            <a:xfrm rot="15503025">
              <a:off x="6004673" y="4689814"/>
              <a:ext cx="158328" cy="784229"/>
            </a:xfrm>
            <a:custGeom>
              <a:avLst/>
              <a:gdLst>
                <a:gd name="connsiteX0" fmla="*/ 178132 w 178132"/>
                <a:gd name="connsiteY0" fmla="*/ 0 h 1413535"/>
                <a:gd name="connsiteX1" fmla="*/ 178132 w 178132"/>
                <a:gd name="connsiteY1" fmla="*/ 1413535 h 1413535"/>
                <a:gd name="connsiteX2" fmla="*/ 117119 w 178132"/>
                <a:gd name="connsiteY2" fmla="*/ 1286879 h 1413535"/>
                <a:gd name="connsiteX3" fmla="*/ 0 w 178132"/>
                <a:gd name="connsiteY3" fmla="*/ 706767 h 1413535"/>
                <a:gd name="connsiteX4" fmla="*/ 117119 w 178132"/>
                <a:gd name="connsiteY4" fmla="*/ 126655 h 1413535"/>
                <a:gd name="connsiteX5" fmla="*/ 178132 w 178132"/>
                <a:gd name="connsiteY5" fmla="*/ 0 h 1413535"/>
                <a:gd name="connsiteX0" fmla="*/ 178132 w 269572"/>
                <a:gd name="connsiteY0" fmla="*/ 0 h 1413535"/>
                <a:gd name="connsiteX1" fmla="*/ 178132 w 269572"/>
                <a:gd name="connsiteY1" fmla="*/ 1413535 h 1413535"/>
                <a:gd name="connsiteX2" fmla="*/ 117119 w 269572"/>
                <a:gd name="connsiteY2" fmla="*/ 1286879 h 1413535"/>
                <a:gd name="connsiteX3" fmla="*/ 0 w 269572"/>
                <a:gd name="connsiteY3" fmla="*/ 706767 h 1413535"/>
                <a:gd name="connsiteX4" fmla="*/ 117119 w 269572"/>
                <a:gd name="connsiteY4" fmla="*/ 126655 h 1413535"/>
                <a:gd name="connsiteX5" fmla="*/ 269572 w 269572"/>
                <a:gd name="connsiteY5" fmla="*/ 91440 h 1413535"/>
                <a:gd name="connsiteX0" fmla="*/ 178132 w 183847"/>
                <a:gd name="connsiteY0" fmla="*/ 0 h 1413535"/>
                <a:gd name="connsiteX1" fmla="*/ 178132 w 183847"/>
                <a:gd name="connsiteY1" fmla="*/ 1413535 h 1413535"/>
                <a:gd name="connsiteX2" fmla="*/ 117119 w 183847"/>
                <a:gd name="connsiteY2" fmla="*/ 1286879 h 1413535"/>
                <a:gd name="connsiteX3" fmla="*/ 0 w 183847"/>
                <a:gd name="connsiteY3" fmla="*/ 706767 h 1413535"/>
                <a:gd name="connsiteX4" fmla="*/ 117119 w 183847"/>
                <a:gd name="connsiteY4" fmla="*/ 126655 h 1413535"/>
                <a:gd name="connsiteX5" fmla="*/ 183847 w 183847"/>
                <a:gd name="connsiteY5" fmla="*/ 5715 h 1413535"/>
                <a:gd name="connsiteX0" fmla="*/ 178132 w 178132"/>
                <a:gd name="connsiteY0" fmla="*/ 0 h 1413535"/>
                <a:gd name="connsiteX1" fmla="*/ 178132 w 178132"/>
                <a:gd name="connsiteY1" fmla="*/ 1413535 h 1413535"/>
                <a:gd name="connsiteX2" fmla="*/ 117119 w 178132"/>
                <a:gd name="connsiteY2" fmla="*/ 1286879 h 1413535"/>
                <a:gd name="connsiteX3" fmla="*/ 0 w 178132"/>
                <a:gd name="connsiteY3" fmla="*/ 706767 h 1413535"/>
                <a:gd name="connsiteX4" fmla="*/ 117119 w 178132"/>
                <a:gd name="connsiteY4" fmla="*/ 126655 h 1413535"/>
                <a:gd name="connsiteX0" fmla="*/ 178132 w 178132"/>
                <a:gd name="connsiteY0" fmla="*/ 1286880 h 1286880"/>
                <a:gd name="connsiteX1" fmla="*/ 117119 w 178132"/>
                <a:gd name="connsiteY1" fmla="*/ 1160224 h 1286880"/>
                <a:gd name="connsiteX2" fmla="*/ 0 w 178132"/>
                <a:gd name="connsiteY2" fmla="*/ 580112 h 1286880"/>
                <a:gd name="connsiteX3" fmla="*/ 117119 w 178132"/>
                <a:gd name="connsiteY3" fmla="*/ 0 h 1286880"/>
                <a:gd name="connsiteX0" fmla="*/ 117119 w 117119"/>
                <a:gd name="connsiteY0" fmla="*/ 1160224 h 1160224"/>
                <a:gd name="connsiteX1" fmla="*/ 0 w 117119"/>
                <a:gd name="connsiteY1" fmla="*/ 580112 h 1160224"/>
                <a:gd name="connsiteX2" fmla="*/ 117119 w 117119"/>
                <a:gd name="connsiteY2" fmla="*/ 0 h 1160224"/>
                <a:gd name="connsiteX0" fmla="*/ 0 w 117119"/>
                <a:gd name="connsiteY0" fmla="*/ 580112 h 580112"/>
                <a:gd name="connsiteX1" fmla="*/ 117119 w 117119"/>
                <a:gd name="connsiteY1" fmla="*/ 0 h 58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119" h="580112">
                  <a:moveTo>
                    <a:pt x="0" y="580112"/>
                  </a:moveTo>
                  <a:cubicBezTo>
                    <a:pt x="0" y="374338"/>
                    <a:pt x="41703" y="178303"/>
                    <a:pt x="117119" y="0"/>
                  </a:cubicBezTo>
                </a:path>
              </a:pathLst>
            </a:custGeom>
            <a:noFill/>
            <a:ln w="22225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9" name="任意形状 68">
              <a:extLst>
                <a:ext uri="{FF2B5EF4-FFF2-40B4-BE49-F238E27FC236}">
                  <a16:creationId xmlns:a16="http://schemas.microsoft.com/office/drawing/2014/main" id="{1B41BFE2-5241-C142-AA38-059D58418632}"/>
                </a:ext>
              </a:extLst>
            </p:cNvPr>
            <p:cNvSpPr/>
            <p:nvPr/>
          </p:nvSpPr>
          <p:spPr>
            <a:xfrm rot="19225237">
              <a:off x="4520696" y="3777486"/>
              <a:ext cx="158328" cy="784229"/>
            </a:xfrm>
            <a:custGeom>
              <a:avLst/>
              <a:gdLst>
                <a:gd name="connsiteX0" fmla="*/ 178132 w 178132"/>
                <a:gd name="connsiteY0" fmla="*/ 0 h 1413535"/>
                <a:gd name="connsiteX1" fmla="*/ 178132 w 178132"/>
                <a:gd name="connsiteY1" fmla="*/ 1413535 h 1413535"/>
                <a:gd name="connsiteX2" fmla="*/ 117119 w 178132"/>
                <a:gd name="connsiteY2" fmla="*/ 1286879 h 1413535"/>
                <a:gd name="connsiteX3" fmla="*/ 0 w 178132"/>
                <a:gd name="connsiteY3" fmla="*/ 706767 h 1413535"/>
                <a:gd name="connsiteX4" fmla="*/ 117119 w 178132"/>
                <a:gd name="connsiteY4" fmla="*/ 126655 h 1413535"/>
                <a:gd name="connsiteX5" fmla="*/ 178132 w 178132"/>
                <a:gd name="connsiteY5" fmla="*/ 0 h 1413535"/>
                <a:gd name="connsiteX0" fmla="*/ 178132 w 269572"/>
                <a:gd name="connsiteY0" fmla="*/ 0 h 1413535"/>
                <a:gd name="connsiteX1" fmla="*/ 178132 w 269572"/>
                <a:gd name="connsiteY1" fmla="*/ 1413535 h 1413535"/>
                <a:gd name="connsiteX2" fmla="*/ 117119 w 269572"/>
                <a:gd name="connsiteY2" fmla="*/ 1286879 h 1413535"/>
                <a:gd name="connsiteX3" fmla="*/ 0 w 269572"/>
                <a:gd name="connsiteY3" fmla="*/ 706767 h 1413535"/>
                <a:gd name="connsiteX4" fmla="*/ 117119 w 269572"/>
                <a:gd name="connsiteY4" fmla="*/ 126655 h 1413535"/>
                <a:gd name="connsiteX5" fmla="*/ 269572 w 269572"/>
                <a:gd name="connsiteY5" fmla="*/ 91440 h 1413535"/>
                <a:gd name="connsiteX0" fmla="*/ 178132 w 183847"/>
                <a:gd name="connsiteY0" fmla="*/ 0 h 1413535"/>
                <a:gd name="connsiteX1" fmla="*/ 178132 w 183847"/>
                <a:gd name="connsiteY1" fmla="*/ 1413535 h 1413535"/>
                <a:gd name="connsiteX2" fmla="*/ 117119 w 183847"/>
                <a:gd name="connsiteY2" fmla="*/ 1286879 h 1413535"/>
                <a:gd name="connsiteX3" fmla="*/ 0 w 183847"/>
                <a:gd name="connsiteY3" fmla="*/ 706767 h 1413535"/>
                <a:gd name="connsiteX4" fmla="*/ 117119 w 183847"/>
                <a:gd name="connsiteY4" fmla="*/ 126655 h 1413535"/>
                <a:gd name="connsiteX5" fmla="*/ 183847 w 183847"/>
                <a:gd name="connsiteY5" fmla="*/ 5715 h 1413535"/>
                <a:gd name="connsiteX0" fmla="*/ 178132 w 178132"/>
                <a:gd name="connsiteY0" fmla="*/ 0 h 1413535"/>
                <a:gd name="connsiteX1" fmla="*/ 178132 w 178132"/>
                <a:gd name="connsiteY1" fmla="*/ 1413535 h 1413535"/>
                <a:gd name="connsiteX2" fmla="*/ 117119 w 178132"/>
                <a:gd name="connsiteY2" fmla="*/ 1286879 h 1413535"/>
                <a:gd name="connsiteX3" fmla="*/ 0 w 178132"/>
                <a:gd name="connsiteY3" fmla="*/ 706767 h 1413535"/>
                <a:gd name="connsiteX4" fmla="*/ 117119 w 178132"/>
                <a:gd name="connsiteY4" fmla="*/ 126655 h 1413535"/>
                <a:gd name="connsiteX0" fmla="*/ 178132 w 178132"/>
                <a:gd name="connsiteY0" fmla="*/ 1286880 h 1286880"/>
                <a:gd name="connsiteX1" fmla="*/ 117119 w 178132"/>
                <a:gd name="connsiteY1" fmla="*/ 1160224 h 1286880"/>
                <a:gd name="connsiteX2" fmla="*/ 0 w 178132"/>
                <a:gd name="connsiteY2" fmla="*/ 580112 h 1286880"/>
                <a:gd name="connsiteX3" fmla="*/ 117119 w 178132"/>
                <a:gd name="connsiteY3" fmla="*/ 0 h 1286880"/>
                <a:gd name="connsiteX0" fmla="*/ 117119 w 117119"/>
                <a:gd name="connsiteY0" fmla="*/ 1160224 h 1160224"/>
                <a:gd name="connsiteX1" fmla="*/ 0 w 117119"/>
                <a:gd name="connsiteY1" fmla="*/ 580112 h 1160224"/>
                <a:gd name="connsiteX2" fmla="*/ 117119 w 117119"/>
                <a:gd name="connsiteY2" fmla="*/ 0 h 1160224"/>
                <a:gd name="connsiteX0" fmla="*/ 0 w 117119"/>
                <a:gd name="connsiteY0" fmla="*/ 580112 h 580112"/>
                <a:gd name="connsiteX1" fmla="*/ 117119 w 117119"/>
                <a:gd name="connsiteY1" fmla="*/ 0 h 58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119" h="580112">
                  <a:moveTo>
                    <a:pt x="0" y="580112"/>
                  </a:moveTo>
                  <a:cubicBezTo>
                    <a:pt x="0" y="374338"/>
                    <a:pt x="41703" y="178303"/>
                    <a:pt x="117119" y="0"/>
                  </a:cubicBezTo>
                </a:path>
              </a:pathLst>
            </a:custGeom>
            <a:noFill/>
            <a:ln w="22225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E3E57335-20F4-2043-829A-7DB52B2A2E6A}"/>
              </a:ext>
            </a:extLst>
          </p:cNvPr>
          <p:cNvSpPr txBox="1"/>
          <p:nvPr/>
        </p:nvSpPr>
        <p:spPr>
          <a:xfrm>
            <a:off x="7302450" y="1771506"/>
            <a:ext cx="1935819" cy="761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b="1" spc="30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优化的布谷鸟</a:t>
            </a:r>
            <a:endParaRPr kumimoji="1" lang="en-US" altLang="zh-CN" b="1" spc="300" dirty="0">
              <a:gradFill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b="1" spc="30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哈希算法模块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D5FF34A1-9C57-7248-8CAB-DFF1B01EE2B3}"/>
              </a:ext>
            </a:extLst>
          </p:cNvPr>
          <p:cNvSpPr txBox="1"/>
          <p:nvPr/>
        </p:nvSpPr>
        <p:spPr>
          <a:xfrm>
            <a:off x="3224904" y="2017123"/>
            <a:ext cx="1539204" cy="401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b="1" spc="30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主函数模块</a:t>
            </a: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F6421BF8-A66F-3994-002B-BC1F8D5424D8}"/>
              </a:ext>
            </a:extLst>
          </p:cNvPr>
          <p:cNvGrpSpPr/>
          <p:nvPr/>
        </p:nvGrpSpPr>
        <p:grpSpPr>
          <a:xfrm>
            <a:off x="926969" y="1237065"/>
            <a:ext cx="3484775" cy="748974"/>
            <a:chOff x="985564" y="1284199"/>
            <a:chExt cx="3484775" cy="748974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87385D1C-D26F-C49F-7135-4CF98B71873D}"/>
                </a:ext>
              </a:extLst>
            </p:cNvPr>
            <p:cNvSpPr txBox="1"/>
            <p:nvPr/>
          </p:nvSpPr>
          <p:spPr>
            <a:xfrm>
              <a:off x="985564" y="1325287"/>
              <a:ext cx="5004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ZhenyanGB" panose="02010600030101010101" pitchFamily="2" charset="-122"/>
                  <a:ea typeface="ZhenyanGB" panose="02010600030101010101" pitchFamily="2" charset="-122"/>
                </a:rPr>
                <a:t>5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ZhenyanGB" panose="02010600030101010101" pitchFamily="2" charset="-122"/>
                <a:ea typeface="ZhenyanGB" panose="02010600030101010101" pitchFamily="2" charset="-122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4A6EE8F0-81BA-8FDA-188C-2693BDD606DD}"/>
                </a:ext>
              </a:extLst>
            </p:cNvPr>
            <p:cNvSpPr txBox="1"/>
            <p:nvPr/>
          </p:nvSpPr>
          <p:spPr>
            <a:xfrm>
              <a:off x="1453073" y="1284199"/>
              <a:ext cx="3017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复现</a:t>
              </a:r>
              <a:endParaRPr kumimoji="1" lang="en-US" altLang="zh-CN" sz="20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编程思路</a:t>
              </a: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C78DD727-F0E9-D280-D149-99BE20B06014}"/>
              </a:ext>
            </a:extLst>
          </p:cNvPr>
          <p:cNvSpPr txBox="1"/>
          <p:nvPr/>
        </p:nvSpPr>
        <p:spPr>
          <a:xfrm>
            <a:off x="4869656" y="21470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0E8CFB10-2467-96C6-F993-74EA0996BEA7}"/>
              </a:ext>
            </a:extLst>
          </p:cNvPr>
          <p:cNvSpPr txBox="1"/>
          <p:nvPr/>
        </p:nvSpPr>
        <p:spPr>
          <a:xfrm>
            <a:off x="5348878" y="18642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研究成果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612E8072-0FCE-4FED-C159-36DA45F16397}"/>
              </a:ext>
            </a:extLst>
          </p:cNvPr>
          <p:cNvSpPr txBox="1"/>
          <p:nvPr/>
        </p:nvSpPr>
        <p:spPr>
          <a:xfrm>
            <a:off x="8137840" y="3431144"/>
            <a:ext cx="1539203" cy="401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b="1" spc="30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接收方模块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DAA5D7D8-C4D6-7434-7079-D5CA804621CF}"/>
              </a:ext>
            </a:extLst>
          </p:cNvPr>
          <p:cNvSpPr txBox="1"/>
          <p:nvPr/>
        </p:nvSpPr>
        <p:spPr>
          <a:xfrm>
            <a:off x="6895073" y="5402917"/>
            <a:ext cx="1539204" cy="401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b="1" spc="30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发送方模块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4B51CF21-9770-1040-F7BF-9ADACE66AE7C}"/>
              </a:ext>
            </a:extLst>
          </p:cNvPr>
          <p:cNvSpPr txBox="1"/>
          <p:nvPr/>
        </p:nvSpPr>
        <p:spPr>
          <a:xfrm>
            <a:off x="1441594" y="3463195"/>
            <a:ext cx="2658359" cy="401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b="1" spc="300" dirty="0" err="1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Bapk</a:t>
            </a:r>
            <a:r>
              <a:rPr kumimoji="1" lang="en-US" altLang="zh-CN" b="1" spc="30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-OPRF</a:t>
            </a:r>
            <a:r>
              <a:rPr kumimoji="1" lang="zh-CN" altLang="en-US" b="1" spc="30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算法模块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35E3A895-C214-0D4D-E378-B5203CBCA9C0}"/>
              </a:ext>
            </a:extLst>
          </p:cNvPr>
          <p:cNvSpPr txBox="1"/>
          <p:nvPr/>
        </p:nvSpPr>
        <p:spPr>
          <a:xfrm>
            <a:off x="3133313" y="5337951"/>
            <a:ext cx="1941921" cy="761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b="1" spc="30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IKNP-OT</a:t>
            </a:r>
            <a:r>
              <a:rPr kumimoji="1" lang="zh-CN" altLang="en-US" b="1" spc="30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扩展算法模块</a:t>
            </a:r>
          </a:p>
        </p:txBody>
      </p:sp>
      <p:cxnSp>
        <p:nvCxnSpPr>
          <p:cNvPr id="61" name="直线连接符 26">
            <a:extLst>
              <a:ext uri="{FF2B5EF4-FFF2-40B4-BE49-F238E27FC236}">
                <a16:creationId xmlns:a16="http://schemas.microsoft.com/office/drawing/2014/main" id="{17C88839-439E-7D94-6AA2-8034D2F9D714}"/>
              </a:ext>
            </a:extLst>
          </p:cNvPr>
          <p:cNvCxnSpPr/>
          <p:nvPr/>
        </p:nvCxnSpPr>
        <p:spPr>
          <a:xfrm>
            <a:off x="5373709" y="190460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892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4280B77-05AC-408D-8230-C132E0C68CD3}"/>
              </a:ext>
            </a:extLst>
          </p:cNvPr>
          <p:cNvSpPr/>
          <p:nvPr/>
        </p:nvSpPr>
        <p:spPr>
          <a:xfrm>
            <a:off x="0" y="829559"/>
            <a:ext cx="12192000" cy="56093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45BF7D-BCC9-42A3-9C3B-BA546A73C25A}"/>
              </a:ext>
            </a:extLst>
          </p:cNvPr>
          <p:cNvSpPr/>
          <p:nvPr/>
        </p:nvSpPr>
        <p:spPr>
          <a:xfrm>
            <a:off x="0" y="848413"/>
            <a:ext cx="12192000" cy="559991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79FBA5D-E834-D84E-A7C1-14C50556700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0909E5-43EB-DF46-97C3-A5DAE5AF2FA8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EC3C20E-D7D0-374B-B50A-FDB786E60DC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3E05360-B04F-D449-B854-648C68716D2A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9CCA77D-50F1-5F42-8942-CD915F5277FF}"/>
              </a:ext>
            </a:extLst>
          </p:cNvPr>
          <p:cNvGrpSpPr/>
          <p:nvPr/>
        </p:nvGrpSpPr>
        <p:grpSpPr>
          <a:xfrm>
            <a:off x="8996245" y="140547"/>
            <a:ext cx="3038389" cy="6617838"/>
            <a:chOff x="8996245" y="140547"/>
            <a:chExt cx="3038389" cy="6617838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783CF2D-E251-D445-8E7E-CB89BDBBC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2ACF4E49-8EFB-F140-B13A-AA880D7A7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4869656" y="21470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5373709" y="190460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894ECFB-57BE-B9A9-B3F4-239D1F7A4DDE}"/>
              </a:ext>
            </a:extLst>
          </p:cNvPr>
          <p:cNvSpPr txBox="1"/>
          <p:nvPr/>
        </p:nvSpPr>
        <p:spPr>
          <a:xfrm>
            <a:off x="5348878" y="18642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研究成果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7F62CDB-7A71-CC59-053C-D85148248F0A}"/>
              </a:ext>
            </a:extLst>
          </p:cNvPr>
          <p:cNvGrpSpPr/>
          <p:nvPr/>
        </p:nvGrpSpPr>
        <p:grpSpPr>
          <a:xfrm>
            <a:off x="926969" y="1237065"/>
            <a:ext cx="3484775" cy="748974"/>
            <a:chOff x="985564" y="1284199"/>
            <a:chExt cx="3484775" cy="748974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CFBDADE-1371-995A-5C55-4B869232A3D3}"/>
                </a:ext>
              </a:extLst>
            </p:cNvPr>
            <p:cNvSpPr txBox="1"/>
            <p:nvPr/>
          </p:nvSpPr>
          <p:spPr>
            <a:xfrm>
              <a:off x="985564" y="1325287"/>
              <a:ext cx="5004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ZhenyanGB" panose="02010600030101010101" pitchFamily="2" charset="-122"/>
                  <a:ea typeface="ZhenyanGB" panose="02010600030101010101" pitchFamily="2" charset="-122"/>
                </a:rPr>
                <a:t>5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ZhenyanGB" panose="02010600030101010101" pitchFamily="2" charset="-122"/>
                <a:ea typeface="ZhenyanGB" panose="02010600030101010101" pitchFamily="2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425CC93-995F-1703-AAF0-64659AFD42B8}"/>
                </a:ext>
              </a:extLst>
            </p:cNvPr>
            <p:cNvSpPr txBox="1"/>
            <p:nvPr/>
          </p:nvSpPr>
          <p:spPr>
            <a:xfrm>
              <a:off x="1453073" y="1284199"/>
              <a:ext cx="3017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 复现</a:t>
              </a:r>
              <a:endParaRPr kumimoji="1" lang="en-US" altLang="zh-CN" sz="20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代码流程</a:t>
              </a: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0B88C9D7-AAE5-06C2-BED6-13170D0F6D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1" t="10429" r="22560" b="14822"/>
          <a:stretch/>
        </p:blipFill>
        <p:spPr bwMode="auto">
          <a:xfrm>
            <a:off x="3702078" y="1361969"/>
            <a:ext cx="4787843" cy="44642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BDB0B79-719C-BB9B-07C6-523BDE588BB4}"/>
              </a:ext>
            </a:extLst>
          </p:cNvPr>
          <p:cNvSpPr txBox="1"/>
          <p:nvPr/>
        </p:nvSpPr>
        <p:spPr>
          <a:xfrm>
            <a:off x="5638800" y="57912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主函数</a:t>
            </a:r>
          </a:p>
        </p:txBody>
      </p:sp>
    </p:spTree>
    <p:extLst>
      <p:ext uri="{BB962C8B-B14F-4D97-AF65-F5344CB8AC3E}">
        <p14:creationId xmlns:p14="http://schemas.microsoft.com/office/powerpoint/2010/main" val="331843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4280B77-05AC-408D-8230-C132E0C68CD3}"/>
              </a:ext>
            </a:extLst>
          </p:cNvPr>
          <p:cNvSpPr/>
          <p:nvPr/>
        </p:nvSpPr>
        <p:spPr>
          <a:xfrm>
            <a:off x="0" y="829559"/>
            <a:ext cx="12192000" cy="56093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45BF7D-BCC9-42A3-9C3B-BA546A73C25A}"/>
              </a:ext>
            </a:extLst>
          </p:cNvPr>
          <p:cNvSpPr/>
          <p:nvPr/>
        </p:nvSpPr>
        <p:spPr>
          <a:xfrm>
            <a:off x="0" y="848413"/>
            <a:ext cx="12192000" cy="559991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79FBA5D-E834-D84E-A7C1-14C50556700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0909E5-43EB-DF46-97C3-A5DAE5AF2FA8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EC3C20E-D7D0-374B-B50A-FDB786E60DC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3E05360-B04F-D449-B854-648C68716D2A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9CCA77D-50F1-5F42-8942-CD915F5277FF}"/>
              </a:ext>
            </a:extLst>
          </p:cNvPr>
          <p:cNvGrpSpPr/>
          <p:nvPr/>
        </p:nvGrpSpPr>
        <p:grpSpPr>
          <a:xfrm>
            <a:off x="8996245" y="140547"/>
            <a:ext cx="3038389" cy="6617838"/>
            <a:chOff x="8996245" y="140547"/>
            <a:chExt cx="3038389" cy="6617838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783CF2D-E251-D445-8E7E-CB89BDBBC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2ACF4E49-8EFB-F140-B13A-AA880D7A7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4869656" y="21470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5373709" y="190460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894ECFB-57BE-B9A9-B3F4-239D1F7A4DDE}"/>
              </a:ext>
            </a:extLst>
          </p:cNvPr>
          <p:cNvSpPr txBox="1"/>
          <p:nvPr/>
        </p:nvSpPr>
        <p:spPr>
          <a:xfrm>
            <a:off x="5348878" y="18642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研究成果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7F62CDB-7A71-CC59-053C-D85148248F0A}"/>
              </a:ext>
            </a:extLst>
          </p:cNvPr>
          <p:cNvGrpSpPr/>
          <p:nvPr/>
        </p:nvGrpSpPr>
        <p:grpSpPr>
          <a:xfrm>
            <a:off x="926969" y="1237065"/>
            <a:ext cx="3484775" cy="748974"/>
            <a:chOff x="985564" y="1284199"/>
            <a:chExt cx="3484775" cy="748974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CFBDADE-1371-995A-5C55-4B869232A3D3}"/>
                </a:ext>
              </a:extLst>
            </p:cNvPr>
            <p:cNvSpPr txBox="1"/>
            <p:nvPr/>
          </p:nvSpPr>
          <p:spPr>
            <a:xfrm>
              <a:off x="985564" y="1325287"/>
              <a:ext cx="5004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ZhenyanGB" panose="02010600030101010101" pitchFamily="2" charset="-122"/>
                  <a:ea typeface="ZhenyanGB" panose="02010600030101010101" pitchFamily="2" charset="-122"/>
                </a:rPr>
                <a:t>5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ZhenyanGB" panose="02010600030101010101" pitchFamily="2" charset="-122"/>
                <a:ea typeface="ZhenyanGB" panose="02010600030101010101" pitchFamily="2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425CC93-995F-1703-AAF0-64659AFD42B8}"/>
                </a:ext>
              </a:extLst>
            </p:cNvPr>
            <p:cNvSpPr txBox="1"/>
            <p:nvPr/>
          </p:nvSpPr>
          <p:spPr>
            <a:xfrm>
              <a:off x="1453073" y="1284199"/>
              <a:ext cx="3017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 复现</a:t>
              </a:r>
              <a:endParaRPr kumimoji="1" lang="en-US" altLang="zh-CN" sz="20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代码流程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CE949D7E-6E8A-5BC8-50D6-0083A94E88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9" t="5273" r="12012" b="8999"/>
          <a:stretch/>
        </p:blipFill>
        <p:spPr bwMode="auto">
          <a:xfrm>
            <a:off x="6168510" y="1972222"/>
            <a:ext cx="4716410" cy="38896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B26B966-4016-DD0D-8C11-8143347A0C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5" t="7726" r="15447" b="6711"/>
          <a:stretch/>
        </p:blipFill>
        <p:spPr bwMode="auto">
          <a:xfrm>
            <a:off x="1532730" y="1947043"/>
            <a:ext cx="4586211" cy="39676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2FA336DE-DCE6-3465-2BA0-B71BED3EC988}"/>
              </a:ext>
            </a:extLst>
          </p:cNvPr>
          <p:cNvSpPr txBox="1"/>
          <p:nvPr/>
        </p:nvSpPr>
        <p:spPr>
          <a:xfrm>
            <a:off x="3458492" y="586795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发送方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4D67E1B-7D2A-5D36-15EB-463D33FFD035}"/>
              </a:ext>
            </a:extLst>
          </p:cNvPr>
          <p:cNvSpPr txBox="1"/>
          <p:nvPr/>
        </p:nvSpPr>
        <p:spPr>
          <a:xfrm>
            <a:off x="8198470" y="586795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接受方</a:t>
            </a:r>
          </a:p>
        </p:txBody>
      </p:sp>
    </p:spTree>
    <p:extLst>
      <p:ext uri="{BB962C8B-B14F-4D97-AF65-F5344CB8AC3E}">
        <p14:creationId xmlns:p14="http://schemas.microsoft.com/office/powerpoint/2010/main" val="341366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4280B77-05AC-408D-8230-C132E0C68CD3}"/>
              </a:ext>
            </a:extLst>
          </p:cNvPr>
          <p:cNvSpPr/>
          <p:nvPr/>
        </p:nvSpPr>
        <p:spPr>
          <a:xfrm>
            <a:off x="0" y="829559"/>
            <a:ext cx="12192000" cy="56093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45BF7D-BCC9-42A3-9C3B-BA546A73C25A}"/>
              </a:ext>
            </a:extLst>
          </p:cNvPr>
          <p:cNvSpPr/>
          <p:nvPr/>
        </p:nvSpPr>
        <p:spPr>
          <a:xfrm>
            <a:off x="0" y="838986"/>
            <a:ext cx="12192000" cy="559991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79FBA5D-E834-D84E-A7C1-14C50556700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0909E5-43EB-DF46-97C3-A5DAE5AF2FA8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EC3C20E-D7D0-374B-B50A-FDB786E60DC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3E05360-B04F-D449-B854-648C68716D2A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9CCA77D-50F1-5F42-8942-CD915F5277FF}"/>
              </a:ext>
            </a:extLst>
          </p:cNvPr>
          <p:cNvGrpSpPr/>
          <p:nvPr/>
        </p:nvGrpSpPr>
        <p:grpSpPr>
          <a:xfrm>
            <a:off x="8996245" y="140547"/>
            <a:ext cx="3038389" cy="6617838"/>
            <a:chOff x="8996245" y="140547"/>
            <a:chExt cx="3038389" cy="6617838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783CF2D-E251-D445-8E7E-CB89BDBBC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2ACF4E49-8EFB-F140-B13A-AA880D7A7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4869656" y="214708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5373709" y="190460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894ECFB-57BE-B9A9-B3F4-239D1F7A4DDE}"/>
              </a:ext>
            </a:extLst>
          </p:cNvPr>
          <p:cNvSpPr txBox="1"/>
          <p:nvPr/>
        </p:nvSpPr>
        <p:spPr>
          <a:xfrm>
            <a:off x="5348878" y="18642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ource Han Sans SC" panose="020B0500000000000000" pitchFamily="34" charset="-128"/>
                <a:ea typeface="Source Han Sans SC" panose="020B0500000000000000" pitchFamily="34" charset="-128"/>
              </a:rPr>
              <a:t>研究成果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7F62CDB-7A71-CC59-053C-D85148248F0A}"/>
              </a:ext>
            </a:extLst>
          </p:cNvPr>
          <p:cNvGrpSpPr/>
          <p:nvPr/>
        </p:nvGrpSpPr>
        <p:grpSpPr>
          <a:xfrm>
            <a:off x="926969" y="1237065"/>
            <a:ext cx="3484775" cy="748974"/>
            <a:chOff x="985564" y="1284199"/>
            <a:chExt cx="3484775" cy="748974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CFBDADE-1371-995A-5C55-4B869232A3D3}"/>
                </a:ext>
              </a:extLst>
            </p:cNvPr>
            <p:cNvSpPr txBox="1"/>
            <p:nvPr/>
          </p:nvSpPr>
          <p:spPr>
            <a:xfrm>
              <a:off x="985564" y="1325287"/>
              <a:ext cx="5004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ZhenyanGB" panose="02010600030101010101" pitchFamily="2" charset="-122"/>
                  <a:ea typeface="ZhenyanGB" panose="02010600030101010101" pitchFamily="2" charset="-122"/>
                </a:rPr>
                <a:t>5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ZhenyanGB" panose="02010600030101010101" pitchFamily="2" charset="-122"/>
                <a:ea typeface="ZhenyanGB" panose="02010600030101010101" pitchFamily="2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425CC93-995F-1703-AAF0-64659AFD42B8}"/>
                </a:ext>
              </a:extLst>
            </p:cNvPr>
            <p:cNvSpPr txBox="1"/>
            <p:nvPr/>
          </p:nvSpPr>
          <p:spPr>
            <a:xfrm>
              <a:off x="1453073" y="1284199"/>
              <a:ext cx="30172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    复现</a:t>
              </a:r>
              <a:endParaRPr kumimoji="1" lang="en-US" altLang="zh-CN" sz="20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关键代码流程图</a:t>
              </a: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3F6B35BC-FBF7-DF30-29C9-EE8F8BD0C0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9" t="5407" r="11346" b="3229"/>
          <a:stretch/>
        </p:blipFill>
        <p:spPr bwMode="auto">
          <a:xfrm>
            <a:off x="1108364" y="1909792"/>
            <a:ext cx="4987636" cy="41672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E567211-CA6B-26B2-A45C-219A7D4B65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5" t="9656" r="10533" b="11927"/>
          <a:stretch/>
        </p:blipFill>
        <p:spPr bwMode="auto">
          <a:xfrm>
            <a:off x="6225354" y="1968044"/>
            <a:ext cx="5019045" cy="35122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E71C372-0E8A-33A1-7AC8-C549B94DA4F7}"/>
              </a:ext>
            </a:extLst>
          </p:cNvPr>
          <p:cNvCxnSpPr>
            <a:cxnSpLocks/>
          </p:cNvCxnSpPr>
          <p:nvPr/>
        </p:nvCxnSpPr>
        <p:spPr>
          <a:xfrm>
            <a:off x="6105427" y="1970202"/>
            <a:ext cx="0" cy="4267086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6DE5152F-82E0-F7D4-3CB8-BB69BE577D61}"/>
              </a:ext>
            </a:extLst>
          </p:cNvPr>
          <p:cNvSpPr txBox="1"/>
          <p:nvPr/>
        </p:nvSpPr>
        <p:spPr>
          <a:xfrm>
            <a:off x="5403915" y="1502004"/>
            <a:ext cx="138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接收方模块</a:t>
            </a:r>
            <a:endParaRPr lang="en-US" altLang="zh-CN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AE7EC67-1917-A45D-58F3-7E82FBA38790}"/>
              </a:ext>
            </a:extLst>
          </p:cNvPr>
          <p:cNvSpPr txBox="1"/>
          <p:nvPr/>
        </p:nvSpPr>
        <p:spPr>
          <a:xfrm>
            <a:off x="3048786" y="6049745"/>
            <a:ext cx="1296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仓库分支</a:t>
            </a:r>
            <a:endParaRPr lang="en-US" altLang="zh-CN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CC23DC2-84B4-363A-D148-09AE72D5FE39}"/>
              </a:ext>
            </a:extLst>
          </p:cNvPr>
          <p:cNvSpPr txBox="1"/>
          <p:nvPr/>
        </p:nvSpPr>
        <p:spPr>
          <a:xfrm>
            <a:off x="8291660" y="6052622"/>
            <a:ext cx="1361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储藏室分支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279995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5480</TotalTime>
  <Words>628</Words>
  <Application>Microsoft Office PowerPoint</Application>
  <PresentationFormat>宽屏</PresentationFormat>
  <Paragraphs>153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Adobe 黑体 Std R</vt:lpstr>
      <vt:lpstr>Source Han Sans SC</vt:lpstr>
      <vt:lpstr>Source Han Sans SC Light</vt:lpstr>
      <vt:lpstr>ZhenyanGB</vt:lpstr>
      <vt:lpstr>等线</vt:lpstr>
      <vt:lpstr>黑体</vt:lpstr>
      <vt:lpstr>宋体</vt:lpstr>
      <vt:lpstr>Arial</vt:lpstr>
      <vt:lpstr>Cambria Math</vt:lpstr>
      <vt:lpstr>Century Gothic</vt:lpstr>
      <vt:lpstr>Times New Roman</vt:lpstr>
      <vt:lpstr>1_OfficePLUS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阳 秦</dc:creator>
  <cp:lastModifiedBy>d d</cp:lastModifiedBy>
  <cp:revision>148</cp:revision>
  <dcterms:created xsi:type="dcterms:W3CDTF">2019-03-21T14:55:07Z</dcterms:created>
  <dcterms:modified xsi:type="dcterms:W3CDTF">2024-01-09T13:08:22Z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2019-03-22T06:47:56.0644319Z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f92b241c-97c8-498a-8cd3-16042464c891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